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Lst>
  <p:notesMasterIdLst>
    <p:notesMasterId r:id="rId40"/>
  </p:notesMasterIdLst>
  <p:sldIdLst>
    <p:sldId id="256" r:id="rId2"/>
    <p:sldId id="257" r:id="rId3"/>
    <p:sldId id="284" r:id="rId4"/>
    <p:sldId id="282" r:id="rId5"/>
    <p:sldId id="285" r:id="rId6"/>
    <p:sldId id="286" r:id="rId7"/>
    <p:sldId id="266" r:id="rId8"/>
    <p:sldId id="267" r:id="rId9"/>
    <p:sldId id="268" r:id="rId10"/>
    <p:sldId id="269" r:id="rId11"/>
    <p:sldId id="272" r:id="rId12"/>
    <p:sldId id="270" r:id="rId13"/>
    <p:sldId id="258" r:id="rId14"/>
    <p:sldId id="259" r:id="rId15"/>
    <p:sldId id="261" r:id="rId16"/>
    <p:sldId id="260" r:id="rId17"/>
    <p:sldId id="262" r:id="rId18"/>
    <p:sldId id="263" r:id="rId19"/>
    <p:sldId id="264" r:id="rId20"/>
    <p:sldId id="288" r:id="rId21"/>
    <p:sldId id="265" r:id="rId22"/>
    <p:sldId id="271" r:id="rId23"/>
    <p:sldId id="274" r:id="rId24"/>
    <p:sldId id="275" r:id="rId25"/>
    <p:sldId id="299" r:id="rId26"/>
    <p:sldId id="273" r:id="rId27"/>
    <p:sldId id="281" r:id="rId28"/>
    <p:sldId id="289" r:id="rId29"/>
    <p:sldId id="280" r:id="rId30"/>
    <p:sldId id="298" r:id="rId31"/>
    <p:sldId id="294" r:id="rId32"/>
    <p:sldId id="295" r:id="rId33"/>
    <p:sldId id="296" r:id="rId34"/>
    <p:sldId id="297"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12"/>
    <p:restoredTop sz="94683"/>
  </p:normalViewPr>
  <p:slideViewPr>
    <p:cSldViewPr snapToGrid="0" snapToObjects="1">
      <p:cViewPr>
        <p:scale>
          <a:sx n="100" d="100"/>
          <a:sy n="100" d="100"/>
        </p:scale>
        <p:origin x="-24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var/folders/1g/b3rdg5896rdd0tfztqxwz4mm002x17/T/com.microsoft.Outlook/Outlook%20Temp/doom_data-20180929a.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ajyoung/Documents/doom_data_2-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dirty="0"/>
              <a:t>Container vs. Native for Strong Scaling of </a:t>
            </a:r>
            <a:r>
              <a:rPr lang="en-US" dirty="0" err="1"/>
              <a:t>Nalu</a:t>
            </a:r>
            <a:r>
              <a:rPr lang="en-US" dirty="0"/>
              <a:t> Wall Time</a:t>
            </a:r>
          </a:p>
        </c:rich>
      </c:tx>
      <c:layout>
        <c:manualLayout>
          <c:xMode val="edge"/>
          <c:yMode val="edge"/>
          <c:x val="0.237743616712649"/>
          <c:y val="0.0168009641372176"/>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00976380270826"/>
          <c:y val="0.110703007064195"/>
          <c:w val="0.798047239458349"/>
          <c:h val="0.664699047785132"/>
        </c:manualLayout>
      </c:layout>
      <c:scatterChart>
        <c:scatterStyle val="lineMarker"/>
        <c:varyColors val="0"/>
        <c:ser>
          <c:idx val="2"/>
          <c:order val="0"/>
          <c:tx>
            <c:strRef>
              <c:f>summary!$D$9</c:f>
              <c:strCache>
                <c:ptCount val="1"/>
                <c:pt idx="0">
                  <c:v>Native</c:v>
                </c:pt>
              </c:strCache>
            </c:strRef>
          </c:tx>
          <c:spPr>
            <a:ln w="31750" cap="rnd">
              <a:solidFill>
                <a:srgbClr val="C00000"/>
              </a:solidFill>
              <a:round/>
            </a:ln>
            <a:effectLst/>
          </c:spPr>
          <c:marker>
            <c:symbol val="plus"/>
            <c:size val="10"/>
            <c:spPr>
              <a:noFill/>
              <a:ln w="19050">
                <a:solidFill>
                  <a:srgbClr val="C00000"/>
                </a:solidFill>
              </a:ln>
              <a:effectLst/>
            </c:spPr>
          </c:marker>
          <c:xVal>
            <c:numRef>
              <c:f>summary!$B$10:$B$15</c:f>
              <c:numCache>
                <c:formatCode>General</c:formatCode>
                <c:ptCount val="6"/>
                <c:pt idx="0">
                  <c:v>1.0</c:v>
                </c:pt>
                <c:pt idx="1">
                  <c:v>2.0</c:v>
                </c:pt>
                <c:pt idx="2">
                  <c:v>4.0</c:v>
                </c:pt>
                <c:pt idx="3">
                  <c:v>8.0</c:v>
                </c:pt>
                <c:pt idx="4">
                  <c:v>16.0</c:v>
                </c:pt>
                <c:pt idx="5">
                  <c:v>20.0</c:v>
                </c:pt>
              </c:numCache>
            </c:numRef>
          </c:xVal>
          <c:yVal>
            <c:numRef>
              <c:f>summary!$D$10:$D$15</c:f>
              <c:numCache>
                <c:formatCode>#,##0.000</c:formatCode>
                <c:ptCount val="6"/>
                <c:pt idx="0">
                  <c:v>6582.4447</c:v>
                </c:pt>
                <c:pt idx="1">
                  <c:v>3154.988899999998</c:v>
                </c:pt>
                <c:pt idx="2">
                  <c:v>1537.6988</c:v>
                </c:pt>
                <c:pt idx="3">
                  <c:v>819.9893</c:v>
                </c:pt>
                <c:pt idx="4">
                  <c:v>449.6451</c:v>
                </c:pt>
                <c:pt idx="5">
                  <c:v>373.2124999999999</c:v>
                </c:pt>
              </c:numCache>
            </c:numRef>
          </c:yVal>
          <c:smooth val="0"/>
          <c:extLst xmlns:c16r2="http://schemas.microsoft.com/office/drawing/2015/06/chart">
            <c:ext xmlns:c16="http://schemas.microsoft.com/office/drawing/2014/chart" uri="{C3380CC4-5D6E-409C-BE32-E72D297353CC}">
              <c16:uniqueId val="{00000002-C251-8A4E-B77D-1B536C5C6381}"/>
            </c:ext>
          </c:extLst>
        </c:ser>
        <c:ser>
          <c:idx val="1"/>
          <c:order val="1"/>
          <c:tx>
            <c:strRef>
              <c:f>summary!$C$9</c:f>
              <c:strCache>
                <c:ptCount val="1"/>
                <c:pt idx="0">
                  <c:v>Container</c:v>
                </c:pt>
              </c:strCache>
            </c:strRef>
          </c:tx>
          <c:spPr>
            <a:ln w="31750" cap="rnd">
              <a:solidFill>
                <a:srgbClr val="0070C0"/>
              </a:solidFill>
              <a:prstDash val="dash"/>
              <a:round/>
            </a:ln>
            <a:effectLst/>
          </c:spPr>
          <c:marker>
            <c:symbol val="x"/>
            <c:size val="10"/>
            <c:spPr>
              <a:noFill/>
              <a:ln w="19050">
                <a:solidFill>
                  <a:srgbClr val="0070C0"/>
                </a:solidFill>
              </a:ln>
              <a:effectLst/>
            </c:spPr>
          </c:marker>
          <c:xVal>
            <c:numRef>
              <c:f>summary!$B$10:$B$15</c:f>
              <c:numCache>
                <c:formatCode>General</c:formatCode>
                <c:ptCount val="6"/>
                <c:pt idx="0">
                  <c:v>1.0</c:v>
                </c:pt>
                <c:pt idx="1">
                  <c:v>2.0</c:v>
                </c:pt>
                <c:pt idx="2">
                  <c:v>4.0</c:v>
                </c:pt>
                <c:pt idx="3">
                  <c:v>8.0</c:v>
                </c:pt>
                <c:pt idx="4">
                  <c:v>16.0</c:v>
                </c:pt>
                <c:pt idx="5">
                  <c:v>20.0</c:v>
                </c:pt>
              </c:numCache>
            </c:numRef>
          </c:xVal>
          <c:yVal>
            <c:numRef>
              <c:f>summary!$C$10:$C$15</c:f>
              <c:numCache>
                <c:formatCode>#,##0.000</c:formatCode>
                <c:ptCount val="6"/>
                <c:pt idx="0">
                  <c:v>6522.8716</c:v>
                </c:pt>
                <c:pt idx="1">
                  <c:v>3079.4101</c:v>
                </c:pt>
                <c:pt idx="2">
                  <c:v>1484.315</c:v>
                </c:pt>
                <c:pt idx="3">
                  <c:v>781.4163000000001</c:v>
                </c:pt>
                <c:pt idx="4">
                  <c:v>420.5720999999999</c:v>
                </c:pt>
                <c:pt idx="5">
                  <c:v>342.4884</c:v>
                </c:pt>
              </c:numCache>
            </c:numRef>
          </c:yVal>
          <c:smooth val="0"/>
          <c:extLst xmlns:c16r2="http://schemas.microsoft.com/office/drawing/2015/06/chart">
            <c:ext xmlns:c16="http://schemas.microsoft.com/office/drawing/2014/chart" uri="{C3380CC4-5D6E-409C-BE32-E72D297353CC}">
              <c16:uniqueId val="{00000001-C251-8A4E-B77D-1B536C5C6381}"/>
            </c:ext>
          </c:extLst>
        </c:ser>
        <c:dLbls>
          <c:showLegendKey val="0"/>
          <c:showVal val="0"/>
          <c:showCatName val="0"/>
          <c:showSerName val="0"/>
          <c:showPercent val="0"/>
          <c:showBubbleSize val="0"/>
        </c:dLbls>
        <c:axId val="1613706640"/>
        <c:axId val="1613710272"/>
      </c:scatterChart>
      <c:scatterChart>
        <c:scatterStyle val="lineMarker"/>
        <c:varyColors val="0"/>
        <c:ser>
          <c:idx val="0"/>
          <c:order val="2"/>
          <c:tx>
            <c:v>Ratio</c:v>
          </c:tx>
          <c:spPr>
            <a:ln w="31750" cap="rnd">
              <a:solidFill>
                <a:srgbClr val="FFC000"/>
              </a:solidFill>
              <a:round/>
            </a:ln>
            <a:effectLst/>
          </c:spPr>
          <c:marker>
            <c:symbol val="triangle"/>
            <c:size val="10"/>
            <c:spPr>
              <a:solidFill>
                <a:schemeClr val="accent3"/>
              </a:solidFill>
              <a:ln w="9525">
                <a:solidFill>
                  <a:srgbClr val="FFC000"/>
                </a:solidFill>
              </a:ln>
              <a:effectLst/>
            </c:spPr>
          </c:marker>
          <c:xVal>
            <c:numRef>
              <c:f>summary!$B$2:$B$7</c:f>
              <c:numCache>
                <c:formatCode>General</c:formatCode>
                <c:ptCount val="6"/>
                <c:pt idx="0">
                  <c:v>1.0</c:v>
                </c:pt>
                <c:pt idx="1">
                  <c:v>2.0</c:v>
                </c:pt>
                <c:pt idx="2">
                  <c:v>4.0</c:v>
                </c:pt>
                <c:pt idx="3">
                  <c:v>8.0</c:v>
                </c:pt>
                <c:pt idx="4">
                  <c:v>16.0</c:v>
                </c:pt>
                <c:pt idx="5">
                  <c:v>20.0</c:v>
                </c:pt>
              </c:numCache>
            </c:numRef>
          </c:xVal>
          <c:yVal>
            <c:numRef>
              <c:f>summary!$D$2:$D$7</c:f>
              <c:numCache>
                <c:formatCode>#,##0.000</c:formatCode>
                <c:ptCount val="6"/>
                <c:pt idx="0">
                  <c:v>1.009129787553587</c:v>
                </c:pt>
                <c:pt idx="1">
                  <c:v>1.024416860763682</c:v>
                </c:pt>
                <c:pt idx="2">
                  <c:v>1.03567658164242</c:v>
                </c:pt>
                <c:pt idx="3">
                  <c:v>1.048770962152181</c:v>
                </c:pt>
                <c:pt idx="4">
                  <c:v>1.06855501883464</c:v>
                </c:pt>
                <c:pt idx="5">
                  <c:v>1.08818120084047</c:v>
                </c:pt>
              </c:numCache>
            </c:numRef>
          </c:yVal>
          <c:smooth val="0"/>
          <c:extLst xmlns:c16r2="http://schemas.microsoft.com/office/drawing/2015/06/chart">
            <c:ext xmlns:c16="http://schemas.microsoft.com/office/drawing/2014/chart" uri="{C3380CC4-5D6E-409C-BE32-E72D297353CC}">
              <c16:uniqueId val="{00000000-C251-8A4E-B77D-1B536C5C6381}"/>
            </c:ext>
          </c:extLst>
        </c:ser>
        <c:dLbls>
          <c:showLegendKey val="0"/>
          <c:showVal val="0"/>
          <c:showCatName val="0"/>
          <c:showSerName val="0"/>
          <c:showPercent val="0"/>
          <c:showBubbleSize val="0"/>
        </c:dLbls>
        <c:axId val="1613717056"/>
        <c:axId val="1613713664"/>
      </c:scatterChart>
      <c:valAx>
        <c:axId val="161370664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No. Nodes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613710272"/>
        <c:crosses val="autoZero"/>
        <c:crossBetween val="midCat"/>
      </c:valAx>
      <c:valAx>
        <c:axId val="1613710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Mean Wall Time (sec.)</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613706640"/>
        <c:crosses val="autoZero"/>
        <c:crossBetween val="midCat"/>
      </c:valAx>
      <c:valAx>
        <c:axId val="1613713664"/>
        <c:scaling>
          <c:orientation val="minMax"/>
          <c:max val="1.2"/>
          <c:min val="0.9"/>
        </c:scaling>
        <c:delete val="0"/>
        <c:axPos val="r"/>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Container Speedup</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000"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613717056"/>
        <c:crosses val="max"/>
        <c:crossBetween val="midCat"/>
        <c:majorUnit val="0.05"/>
      </c:valAx>
      <c:valAx>
        <c:axId val="1613717056"/>
        <c:scaling>
          <c:orientation val="minMax"/>
        </c:scaling>
        <c:delete val="1"/>
        <c:axPos val="b"/>
        <c:numFmt formatCode="General" sourceLinked="1"/>
        <c:majorTickMark val="out"/>
        <c:minorTickMark val="none"/>
        <c:tickLblPos val="nextTo"/>
        <c:crossAx val="161371366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600"/>
              <a:t>Memory Overhead per MPI Rank with</a:t>
            </a:r>
            <a:r>
              <a:rPr lang="en-US" sz="1600" baseline="0"/>
              <a:t> Container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barChart>
        <c:barDir val="col"/>
        <c:grouping val="stacked"/>
        <c:varyColors val="0"/>
        <c:ser>
          <c:idx val="0"/>
          <c:order val="0"/>
          <c:tx>
            <c:strRef>
              <c:f>summary!$B$18</c:f>
              <c:strCache>
                <c:ptCount val="1"/>
                <c:pt idx="0">
                  <c:v>Nalu</c:v>
                </c:pt>
              </c:strCache>
            </c:strRef>
          </c:tx>
          <c:spPr>
            <a:solidFill>
              <a:schemeClr val="accent1"/>
            </a:solidFill>
            <a:ln>
              <a:noFill/>
            </a:ln>
            <a:effectLst/>
          </c:spPr>
          <c:invertIfNegative val="0"/>
          <c:cat>
            <c:numRef>
              <c:f>summary!$D$17:$H$17</c:f>
              <c:numCache>
                <c:formatCode>General</c:formatCode>
                <c:ptCount val="5"/>
                <c:pt idx="0">
                  <c:v>2.0</c:v>
                </c:pt>
                <c:pt idx="1">
                  <c:v>4.0</c:v>
                </c:pt>
                <c:pt idx="2">
                  <c:v>8.0</c:v>
                </c:pt>
                <c:pt idx="3">
                  <c:v>16.0</c:v>
                </c:pt>
                <c:pt idx="4">
                  <c:v>20.0</c:v>
                </c:pt>
              </c:numCache>
            </c:numRef>
          </c:cat>
          <c:val>
            <c:numRef>
              <c:f>summary!$D$18:$H$18</c:f>
              <c:numCache>
                <c:formatCode>0.000</c:formatCode>
                <c:ptCount val="5"/>
                <c:pt idx="0">
                  <c:v>11.7021484375</c:v>
                </c:pt>
                <c:pt idx="1">
                  <c:v>11.2919921875</c:v>
                </c:pt>
                <c:pt idx="2">
                  <c:v>9.486328124999998</c:v>
                </c:pt>
                <c:pt idx="3">
                  <c:v>11.35546875</c:v>
                </c:pt>
                <c:pt idx="4">
                  <c:v>12.3154296875</c:v>
                </c:pt>
              </c:numCache>
            </c:numRef>
          </c:val>
          <c:extLst xmlns:c16r2="http://schemas.microsoft.com/office/drawing/2015/06/chart">
            <c:ext xmlns:c16="http://schemas.microsoft.com/office/drawing/2014/chart" uri="{C3380CC4-5D6E-409C-BE32-E72D297353CC}">
              <c16:uniqueId val="{00000000-99D9-3142-848C-D8F88ACEC6B1}"/>
            </c:ext>
          </c:extLst>
        </c:ser>
        <c:ser>
          <c:idx val="1"/>
          <c:order val="1"/>
          <c:tx>
            <c:strRef>
              <c:f>summary!$B$19</c:f>
              <c:strCache>
                <c:ptCount val="1"/>
                <c:pt idx="0">
                  <c:v>Bash</c:v>
                </c:pt>
              </c:strCache>
            </c:strRef>
          </c:tx>
          <c:spPr>
            <a:solidFill>
              <a:schemeClr val="accent2"/>
            </a:solidFill>
            <a:ln>
              <a:noFill/>
            </a:ln>
            <a:effectLst/>
          </c:spPr>
          <c:invertIfNegative val="0"/>
          <c:cat>
            <c:numRef>
              <c:f>summary!$D$17:$H$17</c:f>
              <c:numCache>
                <c:formatCode>General</c:formatCode>
                <c:ptCount val="5"/>
                <c:pt idx="0">
                  <c:v>2.0</c:v>
                </c:pt>
                <c:pt idx="1">
                  <c:v>4.0</c:v>
                </c:pt>
                <c:pt idx="2">
                  <c:v>8.0</c:v>
                </c:pt>
                <c:pt idx="3">
                  <c:v>16.0</c:v>
                </c:pt>
                <c:pt idx="4">
                  <c:v>20.0</c:v>
                </c:pt>
              </c:numCache>
            </c:numRef>
          </c:cat>
          <c:val>
            <c:numRef>
              <c:f>summary!$D$19:$H$19</c:f>
              <c:numCache>
                <c:formatCode>General</c:formatCode>
                <c:ptCount val="5"/>
                <c:pt idx="0">
                  <c:v>1.433984375</c:v>
                </c:pt>
                <c:pt idx="1">
                  <c:v>1.43359375</c:v>
                </c:pt>
                <c:pt idx="2">
                  <c:v>1.43203125</c:v>
                </c:pt>
                <c:pt idx="3">
                  <c:v>1.435546875</c:v>
                </c:pt>
                <c:pt idx="4">
                  <c:v>1.435546875</c:v>
                </c:pt>
              </c:numCache>
            </c:numRef>
          </c:val>
          <c:extLst xmlns:c16r2="http://schemas.microsoft.com/office/drawing/2015/06/chart">
            <c:ext xmlns:c16="http://schemas.microsoft.com/office/drawing/2014/chart" uri="{C3380CC4-5D6E-409C-BE32-E72D297353CC}">
              <c16:uniqueId val="{00000001-99D9-3142-848C-D8F88ACEC6B1}"/>
            </c:ext>
          </c:extLst>
        </c:ser>
        <c:dLbls>
          <c:showLegendKey val="0"/>
          <c:showVal val="0"/>
          <c:showCatName val="0"/>
          <c:showSerName val="0"/>
          <c:showPercent val="0"/>
          <c:showBubbleSize val="0"/>
        </c:dLbls>
        <c:gapWidth val="150"/>
        <c:overlap val="100"/>
        <c:axId val="1613731072"/>
        <c:axId val="1613735216"/>
      </c:barChart>
      <c:catAx>
        <c:axId val="1613731072"/>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No. Nodes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13735216"/>
        <c:crosses val="autoZero"/>
        <c:auto val="1"/>
        <c:lblAlgn val="ctr"/>
        <c:lblOffset val="100"/>
        <c:noMultiLvlLbl val="0"/>
      </c:catAx>
      <c:valAx>
        <c:axId val="16137352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Add'l</a:t>
                </a:r>
                <a:r>
                  <a:rPr lang="en-US" sz="1400" baseline="0"/>
                  <a:t> Mem. per MPI Rank (MB)</a:t>
                </a:r>
                <a:endParaRPr lang="en-US" sz="140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613731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cs:fontRef>
    <cs:defRPr sz="1000" kern="1200"/>
  </cs:axisTitle>
  <cs:categoryAxis>
    <cs:lnRef idx="0"/>
    <cs:fillRef idx="0"/>
    <cs:effectRef idx="0"/>
    <cs:fontRef idx="minor">
      <a:schemeClr val="tx1"/>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cs:fontRef>
    <cs:defRPr sz="900"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cs:fontRef>
    <cs:defRPr sz="100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cs:fontRef>
    <cs:defRPr sz="900"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A1EE9-7C47-0A4C-8831-B26E66D75BC9}" type="datetimeFigureOut">
              <a:rPr lang="en-US" smtClean="0"/>
              <a:t>4/10/19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73FF87-E3D1-B94B-890E-0844B72783AD}" type="slidenum">
              <a:rPr lang="en-US" smtClean="0"/>
              <a:t>‹#›</a:t>
            </a:fld>
            <a:endParaRPr lang="en-US"/>
          </a:p>
        </p:txBody>
      </p:sp>
    </p:spTree>
    <p:extLst>
      <p:ext uri="{BB962C8B-B14F-4D97-AF65-F5344CB8AC3E}">
        <p14:creationId xmlns:p14="http://schemas.microsoft.com/office/powerpoint/2010/main" val="1449726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Shape 20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Caveat: you are your own helpdesk or support services</a:t>
            </a: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532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Not select a “winning” runtime, but help users and facilities select</a:t>
            </a:r>
          </a:p>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200846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 performance over time</a:t>
            </a:r>
          </a:p>
          <a:p>
            <a:endParaRPr lang="en-US" dirty="0"/>
          </a:p>
          <a:p>
            <a:r>
              <a:rPr lang="en-US" dirty="0"/>
              <a:t>Want to have two compiler and two MPI options at milestone 2.</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405652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note no storage on node.  Could add later.  Two </a:t>
            </a:r>
            <a:r>
              <a:rPr lang="en-US" dirty="0" err="1"/>
              <a:t>NVMe</a:t>
            </a:r>
            <a:r>
              <a:rPr lang="en-US" dirty="0"/>
              <a:t> slots per node for M.2 drives.</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9974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2" name="Shape 1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4418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1" name="Shape 2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5508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9" name="Shape 2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97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Shape 22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Leveraging Vendor MPI libraries matters!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Using IntelMPI has ~18% perf degradation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Using KVM with MPICH only has ~10% perf degradation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Amazon Cloud useful for small scale, but not performant beyond just a few nodes.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8" name="Shape 22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0153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Shape 23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Run Volta in many modes: VMs, Containers, and Native, and static-linked binaries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c3.8xlarge is not directly equivalent to Volta’s architecture,</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Difference are cores per node, and operating frequency. </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However, it provides the closest possible comparison between architectures and both use the same CPU architecture.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5" name="Shape 23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5510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Shape 24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Leveraging Vendor MPI libraries matters!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Using IntelMPI has ~18% perf degradation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Using KVM with MPICH only has ~10% perf degradation</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Amazon Cloud useful for small scale, but not performant beyond just a few nodes.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46" name="Shape 24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9083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4" name="Shape 2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5829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Much of Sandia's development work is performed on the unclassified networks.  The resulting work is transferred to the classified networks in which additional code (classified) is compiled in, is recompiled against classified libraries, or the executable is run against classified data.  Two automated processes exist at Sandia for sending data from the unclassified network to the classified network.  These automated processes take a file or files from the unclassified network and make them available on the classified network.  For brevity we assume that the file meets any of the transfer policy requirements such as: allowed file types (for example no executables or active content), is virus scanned, or any other.  We also further assume that the upload onto the unclassified transfer server and the download from the classified transfer server are accomplished in an automated way.  Typically non-user or service accounts are needed to perform the automated upload and download.</a:t>
            </a:r>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200549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tiff"/><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8.tiff"/><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5.tiff"/><Relationship Id="rId9" Type="http://schemas.openxmlformats.org/officeDocument/2006/relationships/image" Target="../media/image10.jpeg"/><Relationship Id="rId10" Type="http://schemas.openxmlformats.org/officeDocument/2006/relationships/image" Target="../media/image16.jpeg"/><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tiff"/><Relationship Id="rId7"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13116" y="376754"/>
            <a:ext cx="7565572" cy="5427879"/>
          </a:xfrm>
          <a:prstGeom prst="rect">
            <a:avLst/>
          </a:prstGeom>
        </p:spPr>
      </p:pic>
      <p:sp>
        <p:nvSpPr>
          <p:cNvPr id="13" name="Rectangle 12"/>
          <p:cNvSpPr/>
          <p:nvPr/>
        </p:nvSpPr>
        <p:spPr>
          <a:xfrm>
            <a:off x="1" y="1228439"/>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565572" y="0"/>
            <a:ext cx="262345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294861" y="1228439"/>
            <a:ext cx="713482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700412" y="4605882"/>
            <a:ext cx="6261331" cy="1054141"/>
          </a:xfrm>
        </p:spPr>
        <p:txBody>
          <a:bodyPr lIns="91440" rIns="91440">
            <a:normAutofit/>
          </a:bodyPr>
          <a:lstStyle>
            <a:lvl1pPr marL="0" indent="0" algn="l">
              <a:buNone/>
              <a:defRPr sz="1800" cap="none" spc="200" baseline="0">
                <a:solidFill>
                  <a:schemeClr val="bg1"/>
                </a:solidFill>
                <a:latin typeface="Helvetica" charset="0"/>
                <a:ea typeface="Helvetica" charset="0"/>
                <a:cs typeface="Helvetica"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4951" y="6488664"/>
            <a:ext cx="724296" cy="365125"/>
          </a:xfrm>
        </p:spPr>
        <p:txBody>
          <a:bodyPr/>
          <a:lstStyle/>
          <a:p>
            <a:fld id="{D0AA3931-1514-C64E-9F73-BC23D1698615}" type="datetimeFigureOut">
              <a:rPr lang="en-US" smtClean="0"/>
              <a:t>4/10/19</a:t>
            </a:fld>
            <a:endParaRPr lang="en-US"/>
          </a:p>
        </p:txBody>
      </p:sp>
      <p:sp>
        <p:nvSpPr>
          <p:cNvPr id="5" name="Footer Placeholder 4"/>
          <p:cNvSpPr>
            <a:spLocks noGrp="1"/>
          </p:cNvSpPr>
          <p:nvPr>
            <p:ph type="ftr" sz="quarter" idx="11"/>
          </p:nvPr>
        </p:nvSpPr>
        <p:spPr>
          <a:xfrm>
            <a:off x="7565572" y="6340839"/>
            <a:ext cx="2623459" cy="512950"/>
          </a:xfrm>
        </p:spPr>
        <p:txBody>
          <a:bodyPr/>
          <a:lstStyle/>
          <a:p>
            <a:endParaRPr lang="en-US"/>
          </a:p>
        </p:txBody>
      </p:sp>
      <p:sp>
        <p:nvSpPr>
          <p:cNvPr id="6" name="Slide Number Placeholder 5"/>
          <p:cNvSpPr>
            <a:spLocks noGrp="1"/>
          </p:cNvSpPr>
          <p:nvPr>
            <p:ph type="sldNum" sz="quarter" idx="12"/>
          </p:nvPr>
        </p:nvSpPr>
        <p:spPr>
          <a:xfrm>
            <a:off x="-511125" y="6459788"/>
            <a:ext cx="419397" cy="365125"/>
          </a:xfrm>
        </p:spPr>
        <p:txBody>
          <a:bodyPr/>
          <a:lstStyle/>
          <a:p>
            <a:fld id="{B8740EFB-5E42-494C-B7BC-43B2FCDDB5C6}" type="slidenum">
              <a:rPr lang="en-US" smtClean="0"/>
              <a:t>‹#›</a:t>
            </a:fld>
            <a:endParaRPr lang="en-US"/>
          </a:p>
        </p:txBody>
      </p:sp>
      <p:sp>
        <p:nvSpPr>
          <p:cNvPr id="14" name="Rectangle 13"/>
          <p:cNvSpPr/>
          <p:nvPr/>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2865811" y="2915627"/>
            <a:ext cx="1345972" cy="905163"/>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p:nvSpPr>
        <p:spPr>
          <a:xfrm>
            <a:off x="7565572" y="1363919"/>
            <a:ext cx="2623459" cy="1421017"/>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p:nvSpPr>
        <p:spPr>
          <a:xfrm>
            <a:off x="687681" y="4288180"/>
            <a:ext cx="2225040" cy="276999"/>
          </a:xfrm>
          <a:prstGeom prst="rect">
            <a:avLst/>
          </a:prstGeom>
          <a:noFill/>
        </p:spPr>
        <p:txBody>
          <a:bodyPr wrap="square" rtlCol="0">
            <a:spAutoFit/>
          </a:bodyPr>
          <a:lstStyle/>
          <a:p>
            <a:r>
              <a:rPr lang="en-US" sz="1200" b="0" i="1" spc="300" dirty="0" smtClean="0">
                <a:solidFill>
                  <a:srgbClr val="00ACD9"/>
                </a:solidFill>
                <a:latin typeface="Calibri" charset="0"/>
                <a:ea typeface="Calibri" charset="0"/>
                <a:cs typeface="Calibri" charset="0"/>
              </a:rPr>
              <a:t>PRESENTED BY</a:t>
            </a:r>
            <a:endParaRPr lang="en-US" sz="1200" b="0" i="1" spc="300" dirty="0">
              <a:solidFill>
                <a:srgbClr val="00ACD9"/>
              </a:solidFill>
              <a:latin typeface="Calibri" charset="0"/>
              <a:ea typeface="Calibri" charset="0"/>
              <a:cs typeface="Calibri" charset="0"/>
            </a:endParaRPr>
          </a:p>
        </p:txBody>
      </p:sp>
      <p:sp>
        <p:nvSpPr>
          <p:cNvPr id="23" name="TextBox 22"/>
          <p:cNvSpPr txBox="1"/>
          <p:nvPr/>
        </p:nvSpPr>
        <p:spPr>
          <a:xfrm>
            <a:off x="10280342" y="5912353"/>
            <a:ext cx="1832472" cy="738664"/>
          </a:xfrm>
          <a:prstGeom prst="rect">
            <a:avLst/>
          </a:prstGeom>
          <a:noFill/>
        </p:spPr>
        <p:txBody>
          <a:bodyPr wrap="square" rtlCol="0">
            <a:spAutoFit/>
          </a:bodyPr>
          <a:lstStyle/>
          <a:p>
            <a:pPr algn="ctr"/>
            <a:r>
              <a:rPr lang="en-US" sz="600" b="0" i="0" kern="1200" dirty="0" smtClean="0">
                <a:solidFill>
                  <a:schemeClr val="bg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600" dirty="0">
              <a:solidFill>
                <a:schemeClr val="bg1"/>
              </a:solidFill>
            </a:endParaRPr>
          </a:p>
        </p:txBody>
      </p:sp>
      <p:pic>
        <p:nvPicPr>
          <p:cNvPr id="7" name="Picture 6"/>
          <p:cNvPicPr>
            <a:picLocks/>
          </p:cNvPicPr>
          <p:nvPr/>
        </p:nvPicPr>
        <p:blipFill>
          <a:blip r:embed="rId5" cstate="email">
            <a:extLst>
              <a:ext uri="{28A0092B-C50C-407E-A947-70E740481C1C}">
                <a14:useLocalDpi xmlns:a14="http://schemas.microsoft.com/office/drawing/2010/main"/>
              </a:ext>
            </a:extLst>
          </a:blip>
          <a:stretch>
            <a:fillRect/>
          </a:stretch>
        </p:blipFill>
        <p:spPr>
          <a:xfrm>
            <a:off x="789245" y="5664160"/>
            <a:ext cx="9399784" cy="36576"/>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17002" y="4718662"/>
            <a:ext cx="1947028" cy="490115"/>
          </a:xfrm>
          <a:prstGeom prst="rect">
            <a:avLst/>
          </a:prstGeom>
        </p:spPr>
      </p:pic>
      <p:pic>
        <p:nvPicPr>
          <p:cNvPr id="25" name="Picture 2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24921" y="5310945"/>
            <a:ext cx="1731186" cy="469894"/>
          </a:xfrm>
          <a:prstGeom prst="rect">
            <a:avLst/>
          </a:prstGeom>
        </p:spPr>
      </p:pic>
      <p:pic>
        <p:nvPicPr>
          <p:cNvPr id="28" name="Picture 27"/>
          <p:cNvPicPr>
            <a:picLocks/>
          </p:cNvPicPr>
          <p:nvPr/>
        </p:nvPicPr>
        <p:blipFill>
          <a:blip r:embed="rId8" cstate="email">
            <a:extLst>
              <a:ext uri="{28A0092B-C50C-407E-A947-70E740481C1C}">
                <a14:useLocalDpi xmlns:a14="http://schemas.microsoft.com/office/drawing/2010/main"/>
              </a:ext>
            </a:extLst>
          </a:blip>
          <a:stretch>
            <a:fillRect/>
          </a:stretch>
        </p:blipFill>
        <p:spPr>
          <a:xfrm>
            <a:off x="541267" y="2915627"/>
            <a:ext cx="2295206" cy="909576"/>
          </a:xfrm>
          <a:prstGeom prst="rect">
            <a:avLst/>
          </a:prstGeom>
        </p:spPr>
      </p:pic>
      <p:pic>
        <p:nvPicPr>
          <p:cNvPr id="22" name="Picture 2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251265" y="2932457"/>
            <a:ext cx="3314307" cy="888334"/>
          </a:xfrm>
          <a:prstGeom prst="rect">
            <a:avLst/>
          </a:prstGeom>
        </p:spPr>
      </p:pic>
      <p:pic>
        <p:nvPicPr>
          <p:cNvPr id="29" name="Picture 28"/>
          <p:cNvPicPr>
            <a:picLocks noChangeAspect="1"/>
          </p:cNvPicPr>
          <p:nvPr/>
        </p:nvPicPr>
        <p:blipFill rotWithShape="1">
          <a:blip r:embed="rId10" cstate="email">
            <a:extLst>
              <a:ext uri="{28A0092B-C50C-407E-A947-70E740481C1C}">
                <a14:useLocalDpi xmlns:a14="http://schemas.microsoft.com/office/drawing/2010/main"/>
              </a:ext>
            </a:extLst>
          </a:blip>
          <a:srcRect t="-4288" r="-3731"/>
          <a:stretch/>
        </p:blipFill>
        <p:spPr>
          <a:xfrm>
            <a:off x="7805255" y="182811"/>
            <a:ext cx="2144092" cy="830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17" name="Rectangle 16"/>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D0AA3931-1514-C64E-9F73-BC23D1698615}" type="datetimeFigureOut">
              <a:rPr lang="en-US" smtClean="0"/>
              <a:t>4/10/19</a:t>
            </a:fld>
            <a:endParaRPr lang="en-US"/>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B8740EFB-5E42-494C-B7BC-43B2FCDDB5C6}" type="slidenum">
              <a:rPr lang="en-US" smtClean="0"/>
              <a:t>‹#›</a:t>
            </a:fld>
            <a:endParaRPr lang="en-US"/>
          </a:p>
        </p:txBody>
      </p:sp>
      <p:sp>
        <p:nvSpPr>
          <p:cNvPr id="11" name="Rectangle 10"/>
          <p:cNvSpPr/>
          <p:nvPr/>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ontent White">
  <p:cSld name="1_Title and Content White">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720648" y="240503"/>
            <a:ext cx="10058400" cy="570225"/>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3200" b="0" i="0" u="none" strike="noStrike" cap="none">
                <a:solidFill>
                  <a:srgbClr val="05436A"/>
                </a:solidFill>
                <a:latin typeface="Calibri"/>
                <a:ea typeface="Calibri"/>
                <a:cs typeface="Calibri"/>
                <a:sym typeface="Calibri"/>
              </a:defRPr>
            </a:lvl1pPr>
            <a:lvl2pPr marR="0" lvl="1" algn="l" rtl="0">
              <a:spcBef>
                <a:spcPts val="0"/>
              </a:spcBef>
              <a:spcAft>
                <a:spcPts val="0"/>
              </a:spcAft>
              <a:buSzPts val="1400"/>
              <a:buNone/>
              <a:defRPr sz="3200" b="0" i="0" u="none" strike="noStrike" cap="none">
                <a:solidFill>
                  <a:srgbClr val="102E54"/>
                </a:solidFill>
                <a:latin typeface="Calibri"/>
                <a:ea typeface="Calibri"/>
                <a:cs typeface="Calibri"/>
                <a:sym typeface="Calibri"/>
              </a:defRPr>
            </a:lvl2pPr>
            <a:lvl3pPr marR="0" lvl="2" algn="l" rtl="0">
              <a:spcBef>
                <a:spcPts val="0"/>
              </a:spcBef>
              <a:spcAft>
                <a:spcPts val="0"/>
              </a:spcAft>
              <a:buSzPts val="1400"/>
              <a:buNone/>
              <a:defRPr sz="3200" b="0" i="0" u="none" strike="noStrike" cap="none">
                <a:solidFill>
                  <a:srgbClr val="102E54"/>
                </a:solidFill>
                <a:latin typeface="Calibri"/>
                <a:ea typeface="Calibri"/>
                <a:cs typeface="Calibri"/>
                <a:sym typeface="Calibri"/>
              </a:defRPr>
            </a:lvl3pPr>
            <a:lvl4pPr marR="0" lvl="3" algn="l" rtl="0">
              <a:spcBef>
                <a:spcPts val="0"/>
              </a:spcBef>
              <a:spcAft>
                <a:spcPts val="0"/>
              </a:spcAft>
              <a:buSzPts val="1400"/>
              <a:buNone/>
              <a:defRPr sz="3200" b="0" i="0" u="none" strike="noStrike" cap="none">
                <a:solidFill>
                  <a:srgbClr val="102E54"/>
                </a:solidFill>
                <a:latin typeface="Calibri"/>
                <a:ea typeface="Calibri"/>
                <a:cs typeface="Calibri"/>
                <a:sym typeface="Calibri"/>
              </a:defRPr>
            </a:lvl4pPr>
            <a:lvl5pPr marR="0" lvl="4" algn="l" rtl="0">
              <a:spcBef>
                <a:spcPts val="0"/>
              </a:spcBef>
              <a:spcAft>
                <a:spcPts val="0"/>
              </a:spcAft>
              <a:buSzPts val="1400"/>
              <a:buNone/>
              <a:defRPr sz="3200" b="0" i="0" u="none" strike="noStrike" cap="none">
                <a:solidFill>
                  <a:srgbClr val="102E54"/>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38" name="Shape 38"/>
          <p:cNvSpPr txBox="1">
            <a:spLocks noGrp="1"/>
          </p:cNvSpPr>
          <p:nvPr>
            <p:ph type="dt" idx="10"/>
          </p:nvPr>
        </p:nvSpPr>
        <p:spPr>
          <a:xfrm>
            <a:off x="64951" y="6485916"/>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7F7F7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ftr" idx="11"/>
          </p:nvPr>
        </p:nvSpPr>
        <p:spPr>
          <a:xfrm>
            <a:off x="3686187" y="6485916"/>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sldNum" idx="12"/>
          </p:nvPr>
        </p:nvSpPr>
        <p:spPr>
          <a:xfrm>
            <a:off x="64951" y="445603"/>
            <a:ext cx="41939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a:solidFill>
                  <a:srgbClr val="000000"/>
                </a:solidFill>
                <a:latin typeface="Calibri"/>
                <a:ea typeface="Calibri"/>
                <a:cs typeface="Calibri"/>
                <a:sym typeface="Calibri"/>
              </a:defRPr>
            </a:lvl1pPr>
            <a:lvl2pPr marL="0" marR="0" lvl="1" indent="0" algn="r" rtl="0">
              <a:spcBef>
                <a:spcPts val="0"/>
              </a:spcBef>
              <a:buNone/>
              <a:defRPr sz="1400">
                <a:solidFill>
                  <a:srgbClr val="000000"/>
                </a:solidFill>
                <a:latin typeface="Calibri"/>
                <a:ea typeface="Calibri"/>
                <a:cs typeface="Calibri"/>
                <a:sym typeface="Calibri"/>
              </a:defRPr>
            </a:lvl2pPr>
            <a:lvl3pPr marL="0" marR="0" lvl="2" indent="0" algn="r" rtl="0">
              <a:spcBef>
                <a:spcPts val="0"/>
              </a:spcBef>
              <a:buNone/>
              <a:defRPr sz="1400">
                <a:solidFill>
                  <a:srgbClr val="000000"/>
                </a:solidFill>
                <a:latin typeface="Calibri"/>
                <a:ea typeface="Calibri"/>
                <a:cs typeface="Calibri"/>
                <a:sym typeface="Calibri"/>
              </a:defRPr>
            </a:lvl3pPr>
            <a:lvl4pPr marL="0" marR="0" lvl="3" indent="0" algn="r" rtl="0">
              <a:spcBef>
                <a:spcPts val="0"/>
              </a:spcBef>
              <a:buNone/>
              <a:defRPr sz="1400">
                <a:solidFill>
                  <a:srgbClr val="000000"/>
                </a:solidFill>
                <a:latin typeface="Calibri"/>
                <a:ea typeface="Calibri"/>
                <a:cs typeface="Calibri"/>
                <a:sym typeface="Calibri"/>
              </a:defRPr>
            </a:lvl4pPr>
            <a:lvl5pPr marL="0" marR="0" lvl="4" indent="0" algn="r" rtl="0">
              <a:spcBef>
                <a:spcPts val="0"/>
              </a:spcBef>
              <a:buNone/>
              <a:defRPr sz="1400">
                <a:solidFill>
                  <a:srgbClr val="000000"/>
                </a:solidFill>
                <a:latin typeface="Calibri"/>
                <a:ea typeface="Calibri"/>
                <a:cs typeface="Calibri"/>
                <a:sym typeface="Calibri"/>
              </a:defRPr>
            </a:lvl5pPr>
            <a:lvl6pPr marL="0" marR="0" lvl="5" indent="0" algn="r" rtl="0">
              <a:spcBef>
                <a:spcPts val="0"/>
              </a:spcBef>
              <a:buNone/>
              <a:defRPr sz="1400">
                <a:solidFill>
                  <a:srgbClr val="000000"/>
                </a:solidFill>
                <a:latin typeface="Calibri"/>
                <a:ea typeface="Calibri"/>
                <a:cs typeface="Calibri"/>
                <a:sym typeface="Calibri"/>
              </a:defRPr>
            </a:lvl6pPr>
            <a:lvl7pPr marL="0" marR="0" lvl="6" indent="0" algn="r" rtl="0">
              <a:spcBef>
                <a:spcPts val="0"/>
              </a:spcBef>
              <a:buNone/>
              <a:defRPr sz="1400">
                <a:solidFill>
                  <a:srgbClr val="000000"/>
                </a:solidFill>
                <a:latin typeface="Calibri"/>
                <a:ea typeface="Calibri"/>
                <a:cs typeface="Calibri"/>
                <a:sym typeface="Calibri"/>
              </a:defRPr>
            </a:lvl7pPr>
            <a:lvl8pPr marL="0" marR="0" lvl="7" indent="0" algn="r" rtl="0">
              <a:spcBef>
                <a:spcPts val="0"/>
              </a:spcBef>
              <a:buNone/>
              <a:defRPr sz="1400">
                <a:solidFill>
                  <a:srgbClr val="000000"/>
                </a:solidFill>
                <a:latin typeface="Calibri"/>
                <a:ea typeface="Calibri"/>
                <a:cs typeface="Calibri"/>
                <a:sym typeface="Calibri"/>
              </a:defRPr>
            </a:lvl8pPr>
            <a:lvl9pPr marL="0" marR="0" lvl="8" indent="0" algn="r" rtl="0">
              <a:spcBef>
                <a:spcPts val="0"/>
              </a:spcBef>
              <a:buNone/>
              <a:defRPr sz="1400">
                <a:solidFill>
                  <a:srgbClr val="000000"/>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
        <p:nvSpPr>
          <p:cNvPr id="41" name="Shape 41"/>
          <p:cNvSpPr txBox="1">
            <a:spLocks noGrp="1"/>
          </p:cNvSpPr>
          <p:nvPr>
            <p:ph type="body" idx="1"/>
          </p:nvPr>
        </p:nvSpPr>
        <p:spPr>
          <a:xfrm>
            <a:off x="720648" y="1441696"/>
            <a:ext cx="10058400" cy="4794211"/>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rgbClr val="102E54"/>
              </a:buClr>
              <a:buSzPts val="2400"/>
              <a:buFont typeface="Noto Sans Symbols"/>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rgbClr val="800000"/>
              </a:buClr>
              <a:buSzPts val="2000"/>
              <a:buFont typeface="Noto Sans Symbols"/>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rgbClr val="9E8C78"/>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Calibri"/>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Calibri"/>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42" name="Shape 42"/>
          <p:cNvSpPr/>
          <p:nvPr/>
        </p:nvSpPr>
        <p:spPr>
          <a:xfrm rot="5400000">
            <a:off x="238399" y="310896"/>
            <a:ext cx="685800" cy="64008"/>
          </a:xfrm>
          <a:prstGeom prst="rect">
            <a:avLst/>
          </a:prstGeom>
          <a:solidFill>
            <a:srgbClr val="00AC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11506200" y="321774"/>
            <a:ext cx="685800" cy="368300"/>
          </a:xfrm>
          <a:prstGeom prst="rect">
            <a:avLst/>
          </a:prstGeom>
          <a:solidFill>
            <a:srgbClr val="00ACD9">
              <a:alpha val="66666"/>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4" name="Shape 44"/>
          <p:cNvPicPr preferRelativeResize="0"/>
          <p:nvPr/>
        </p:nvPicPr>
        <p:blipFill rotWithShape="1">
          <a:blip r:embed="rId2">
            <a:alphaModFix/>
          </a:blip>
          <a:srcRect/>
          <a:stretch/>
        </p:blipFill>
        <p:spPr>
          <a:xfrm>
            <a:off x="11589425" y="380825"/>
            <a:ext cx="259675" cy="251610"/>
          </a:xfrm>
          <a:prstGeom prst="rect">
            <a:avLst/>
          </a:prstGeom>
          <a:noFill/>
          <a:ln>
            <a:noFill/>
          </a:ln>
        </p:spPr>
      </p:pic>
      <p:pic>
        <p:nvPicPr>
          <p:cNvPr id="45" name="Shape 45"/>
          <p:cNvPicPr preferRelativeResize="0"/>
          <p:nvPr/>
        </p:nvPicPr>
        <p:blipFill rotWithShape="1">
          <a:blip r:embed="rId3" cstate="email">
            <a:alphaModFix/>
            <a:extLst>
              <a:ext uri="{28A0092B-C50C-407E-A947-70E740481C1C}">
                <a14:useLocalDpi xmlns:a14="http://schemas.microsoft.com/office/drawing/2010/main"/>
              </a:ext>
            </a:extLst>
          </a:blip>
          <a:srcRect t="-16865" b="-2"/>
          <a:stretch/>
        </p:blipFill>
        <p:spPr>
          <a:xfrm rot="-5400000">
            <a:off x="8725899" y="3391897"/>
            <a:ext cx="6857999" cy="74211"/>
          </a:xfrm>
          <a:prstGeom prst="rect">
            <a:avLst/>
          </a:prstGeom>
          <a:noFill/>
          <a:ln>
            <a:noFill/>
          </a:ln>
        </p:spPr>
      </p:pic>
    </p:spTree>
    <p:extLst>
      <p:ext uri="{BB962C8B-B14F-4D97-AF65-F5344CB8AC3E}">
        <p14:creationId xmlns:p14="http://schemas.microsoft.com/office/powerpoint/2010/main" val="214061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smtClean="0"/>
              <a:t>Click to edit Master title style</a:t>
            </a:r>
            <a:endParaRPr lang="en-US" dirty="0"/>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1500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12192000" cy="8747085"/>
          </a:xfrm>
          <a:prstGeom prst="rect">
            <a:avLst/>
          </a:prstGeom>
        </p:spPr>
      </p:pic>
      <p:sp>
        <p:nvSpPr>
          <p:cNvPr id="13" name="Rectangle 12"/>
          <p:cNvSpPr/>
          <p:nvPr/>
        </p:nvSpPr>
        <p:spPr>
          <a:xfrm>
            <a:off x="1" y="3112607"/>
            <a:ext cx="12192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927563" y="0"/>
            <a:ext cx="826443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l">
              <a:lnSpc>
                <a:spcPts val="3700"/>
              </a:lnSpc>
              <a:defRPr sz="3600" spc="31" baseline="0">
                <a:solidFill>
                  <a:schemeClr val="bg1"/>
                </a:solidFill>
                <a:latin typeface="Gill Sans MT" charset="0"/>
                <a:ea typeface="Gill Sans MT" charset="0"/>
                <a:cs typeface="Gill Sans MT"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bg1"/>
                </a:solidFill>
                <a:latin typeface="Helvetica" charset="0"/>
                <a:ea typeface="Helvetica" charset="0"/>
                <a:cs typeface="Helvetica"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4951" y="6488664"/>
            <a:ext cx="724296" cy="365125"/>
          </a:xfrm>
        </p:spPr>
        <p:txBody>
          <a:bodyPr/>
          <a:lstStyle/>
          <a:p>
            <a:fld id="{D0AA3931-1514-C64E-9F73-BC23D1698615}" type="datetimeFigureOut">
              <a:rPr lang="en-US" smtClean="0"/>
              <a:t>4/10/19</a:t>
            </a:fld>
            <a:endParaRPr lang="en-US"/>
          </a:p>
        </p:txBody>
      </p:sp>
      <p:sp>
        <p:nvSpPr>
          <p:cNvPr id="5" name="Footer Placeholder 4"/>
          <p:cNvSpPr>
            <a:spLocks noGrp="1"/>
          </p:cNvSpPr>
          <p:nvPr>
            <p:ph type="ftr" sz="quarter" idx="11"/>
          </p:nvPr>
        </p:nvSpPr>
        <p:spPr>
          <a:xfrm>
            <a:off x="3927565" y="6488664"/>
            <a:ext cx="2623459" cy="365125"/>
          </a:xfrm>
        </p:spPr>
        <p:txBody>
          <a:bodyPr/>
          <a:lstStyle/>
          <a:p>
            <a:endParaRPr lang="en-US"/>
          </a:p>
        </p:txBody>
      </p:sp>
      <p:sp>
        <p:nvSpPr>
          <p:cNvPr id="6" name="Slide Number Placeholder 5"/>
          <p:cNvSpPr>
            <a:spLocks noGrp="1"/>
          </p:cNvSpPr>
          <p:nvPr>
            <p:ph type="sldNum" sz="quarter" idx="12"/>
          </p:nvPr>
        </p:nvSpPr>
        <p:spPr>
          <a:xfrm>
            <a:off x="-511125" y="6459788"/>
            <a:ext cx="419397" cy="365125"/>
          </a:xfrm>
        </p:spPr>
        <p:txBody>
          <a:bodyPr/>
          <a:lstStyle/>
          <a:p>
            <a:fld id="{B8740EFB-5E42-494C-B7BC-43B2FCDDB5C6}" type="slidenum">
              <a:rPr lang="en-US" smtClean="0"/>
              <a:t>‹#›</a:t>
            </a:fld>
            <a:endParaRPr lang="en-US"/>
          </a:p>
        </p:txBody>
      </p:sp>
      <p:sp>
        <p:nvSpPr>
          <p:cNvPr id="14" name="Rectangle 13"/>
          <p:cNvSpPr/>
          <p:nvPr/>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927565" y="4893378"/>
            <a:ext cx="8264435" cy="45719"/>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4866" y="3427163"/>
            <a:ext cx="1947028" cy="490115"/>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2785" y="4019446"/>
            <a:ext cx="1731186" cy="4698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720648" y="1429232"/>
            <a:ext cx="10058400" cy="4791685"/>
          </a:xfrm>
        </p:spPr>
        <p:txBody>
          <a:bodyPr/>
          <a:lstStyle>
            <a:lvl1pPr marL="230188" indent="-230188">
              <a:tabLst/>
              <a:defRPr>
                <a:latin typeface="Helvetica" charset="0"/>
                <a:ea typeface="Helvetica" charset="0"/>
                <a:cs typeface="Helvetica" charset="0"/>
              </a:defRPr>
            </a:lvl1pPr>
            <a:lvl2pPr>
              <a:defRPr>
                <a:latin typeface="Helvetica" charset="0"/>
                <a:ea typeface="Helvetica" charset="0"/>
                <a:cs typeface="Helvetica" charset="0"/>
              </a:defRPr>
            </a:lvl2pPr>
            <a:lvl3pPr>
              <a:defRPr>
                <a:latin typeface="Helvetica" charset="0"/>
                <a:ea typeface="Helvetica" charset="0"/>
                <a:cs typeface="Helvetica" charset="0"/>
              </a:defRPr>
            </a:lvl3pPr>
            <a:lvl4pPr>
              <a:defRPr>
                <a:latin typeface="Helvetica" charset="0"/>
                <a:ea typeface="Helvetica" charset="0"/>
                <a:cs typeface="Helvetica" charset="0"/>
              </a:defRPr>
            </a:lvl4pPr>
            <a:lvl5pPr>
              <a:defRPr>
                <a:latin typeface="Helvetica" charset="0"/>
                <a:ea typeface="Helvetica" charset="0"/>
                <a:cs typeface="Helvetica"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AA3931-1514-C64E-9F73-BC23D1698615}" type="datetimeFigureOut">
              <a:rPr lang="en-US" smtClean="0"/>
              <a:t>4/10/19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40EFB-5E42-494C-B7BC-43B2FCDDB5C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0AA3931-1514-C64E-9F73-BC23D1698615}" type="datetimeFigureOut">
              <a:rPr lang="en-US" smtClean="0"/>
              <a:t>4/10/19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740EFB-5E42-494C-B7BC-43B2FCDDB5C6}"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AA3931-1514-C64E-9F73-BC23D1698615}" type="datetimeFigureOut">
              <a:rPr lang="en-US" smtClean="0"/>
              <a:t>4/10/19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740EFB-5E42-494C-B7BC-43B2FCDDB5C6}" type="slidenum">
              <a:rPr lang="en-US" smtClean="0"/>
              <a:t>‹#›</a:t>
            </a:fld>
            <a:endParaRPr lang="en-US"/>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339022" y="1228439"/>
            <a:ext cx="7090657" cy="1690255"/>
          </a:xfrm>
        </p:spPr>
        <p:txBody>
          <a:bodyPr anchor="ctr">
            <a:normAutofit/>
          </a:bodyPr>
          <a:lstStyle>
            <a:lvl1pPr algn="ctr">
              <a:lnSpc>
                <a:spcPts val="3700"/>
              </a:lnSpc>
              <a:defRPr sz="3600" spc="31" baseline="0">
                <a:solidFill>
                  <a:schemeClr val="bg1"/>
                </a:solidFill>
              </a:defRPr>
            </a:lvl1pPr>
          </a:lstStyle>
          <a:p>
            <a:r>
              <a:rPr lang="en-US" dirty="0" smtClean="0"/>
              <a:t>CLICK TO EDIT MASTER TITLE STYLE</a:t>
            </a:r>
            <a:endParaRPr lang="en-US" dirty="0"/>
          </a:p>
        </p:txBody>
      </p:sp>
      <p:sp>
        <p:nvSpPr>
          <p:cNvPr id="15" name="Date Placeholder 3"/>
          <p:cNvSpPr>
            <a:spLocks noGrp="1"/>
          </p:cNvSpPr>
          <p:nvPr>
            <p:ph type="dt" sz="half" idx="10"/>
          </p:nvPr>
        </p:nvSpPr>
        <p:spPr>
          <a:xfrm>
            <a:off x="64951" y="6459789"/>
            <a:ext cx="724296" cy="365125"/>
          </a:xfrm>
        </p:spPr>
        <p:txBody>
          <a:bodyPr/>
          <a:lstStyle>
            <a:lvl1pPr>
              <a:defRPr>
                <a:solidFill>
                  <a:schemeClr val="bg1">
                    <a:lumMod val="50000"/>
                  </a:schemeClr>
                </a:solidFill>
              </a:defRPr>
            </a:lvl1pPr>
          </a:lstStyle>
          <a:p>
            <a:fld id="{D0AA3931-1514-C64E-9F73-BC23D1698615}" type="datetimeFigureOut">
              <a:rPr lang="en-US" smtClean="0"/>
              <a:t>4/10/19</a:t>
            </a:fld>
            <a:endParaRPr lang="en-US"/>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t="-4288" r="-3731"/>
          <a:stretch/>
        </p:blipFill>
        <p:spPr>
          <a:xfrm>
            <a:off x="7805255" y="182811"/>
            <a:ext cx="2144092" cy="830299"/>
          </a:xfrm>
          <a:prstGeom prst="rect">
            <a:avLst/>
          </a:prstGeom>
        </p:spPr>
      </p:pic>
      <p:sp>
        <p:nvSpPr>
          <p:cNvPr id="19" name="Rectangle 18"/>
          <p:cNvSpPr/>
          <p:nvPr/>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2865811" y="2915627"/>
            <a:ext cx="134597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p:nvSpPr>
        <p:spPr>
          <a:xfrm>
            <a:off x="7565572" y="1363919"/>
            <a:ext cx="2623459" cy="1421017"/>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p:nvSpPr>
        <p:spPr>
          <a:xfrm>
            <a:off x="700412" y="4343557"/>
            <a:ext cx="2225040" cy="276999"/>
          </a:xfrm>
          <a:prstGeom prst="rect">
            <a:avLst/>
          </a:prstGeom>
          <a:noFill/>
        </p:spPr>
        <p:txBody>
          <a:bodyPr wrap="square" rtlCol="0">
            <a:spAutoFit/>
          </a:bodyPr>
          <a:lstStyle/>
          <a:p>
            <a:r>
              <a:rPr lang="en-US" sz="1200" i="1" spc="300" dirty="0" smtClean="0">
                <a:solidFill>
                  <a:srgbClr val="00ACD9"/>
                </a:solidFill>
              </a:rPr>
              <a:t>PRESENTED BY</a:t>
            </a:r>
            <a:endParaRPr lang="en-US" sz="1200" i="1" spc="300" dirty="0">
              <a:solidFill>
                <a:srgbClr val="00ACD9"/>
              </a:solidFill>
            </a:endParaRPr>
          </a:p>
        </p:txBody>
      </p:sp>
      <p:pic>
        <p:nvPicPr>
          <p:cNvPr id="30" name="Picture 29"/>
          <p:cNvPicPr>
            <a:picLocks/>
          </p:cNvPicPr>
          <p:nvPr/>
        </p:nvPicPr>
        <p:blipFill>
          <a:blip r:embed="rId6"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sp>
        <p:nvSpPr>
          <p:cNvPr id="28" name="TextBox 27"/>
          <p:cNvSpPr txBox="1"/>
          <p:nvPr/>
        </p:nvSpPr>
        <p:spPr>
          <a:xfrm>
            <a:off x="10189028" y="5994731"/>
            <a:ext cx="2002972" cy="738664"/>
          </a:xfrm>
          <a:prstGeom prst="rect">
            <a:avLst/>
          </a:prstGeom>
          <a:noFill/>
        </p:spPr>
        <p:txBody>
          <a:bodyPr wrap="square" rtlCol="0">
            <a:spAutoFit/>
          </a:bodyPr>
          <a:lstStyle/>
          <a:p>
            <a:pPr algn="ctr"/>
            <a:r>
              <a:rPr lang="en-US" sz="600" b="0" i="0" kern="1200" dirty="0" smtClean="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a:t>
            </a:r>
          </a:p>
          <a:p>
            <a:pPr algn="ctr"/>
            <a:r>
              <a:rPr lang="en-US" sz="600" b="0" i="0" kern="1200" dirty="0" smtClean="0">
                <a:solidFill>
                  <a:schemeClr val="tx1"/>
                </a:solidFill>
                <a:effectLst/>
                <a:latin typeface="+mn-lt"/>
                <a:ea typeface="+mn-ea"/>
                <a:cs typeface="+mn-cs"/>
              </a:rPr>
              <a:t> DE-NA0003525.</a:t>
            </a:r>
            <a:endParaRPr lang="en-US" sz="600" dirty="0">
              <a:solidFill>
                <a:schemeClr val="tx1"/>
              </a:solidFill>
            </a:endParaRPr>
          </a:p>
        </p:txBody>
      </p:sp>
      <p:pic>
        <p:nvPicPr>
          <p:cNvPr id="34" name="Picture 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40257" y="1485031"/>
            <a:ext cx="1700517" cy="428062"/>
          </a:xfrm>
          <a:prstGeom prst="rect">
            <a:avLst/>
          </a:prstGeom>
        </p:spPr>
      </p:pic>
      <p:pic>
        <p:nvPicPr>
          <p:cNvPr id="35" name="Picture 3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40257" y="2169684"/>
            <a:ext cx="1700517" cy="461570"/>
          </a:xfrm>
          <a:prstGeom prst="rect">
            <a:avLst/>
          </a:prstGeom>
        </p:spPr>
      </p:pic>
      <p:sp>
        <p:nvSpPr>
          <p:cNvPr id="37" name="Subtitle 2"/>
          <p:cNvSpPr>
            <a:spLocks noGrp="1"/>
          </p:cNvSpPr>
          <p:nvPr>
            <p:ph type="subTitle" idx="1" hasCustomPrompt="1"/>
          </p:nvPr>
        </p:nvSpPr>
        <p:spPr>
          <a:xfrm>
            <a:off x="700412" y="4605882"/>
            <a:ext cx="6261331" cy="1054141"/>
          </a:xfrm>
        </p:spPr>
        <p:txBody>
          <a:bodyPr lIns="91440" rIns="91440">
            <a:normAutofit/>
          </a:bodyPr>
          <a:lstStyle>
            <a:lvl1pPr marL="0" indent="0" algn="l">
              <a:buNone/>
              <a:defRPr sz="1800" cap="none" spc="200" baseline="0">
                <a:solidFill>
                  <a:schemeClr val="tx1"/>
                </a:solidFill>
                <a:latin typeface="Helvetica" charset="0"/>
                <a:ea typeface="Helvetica" charset="0"/>
                <a:cs typeface="Helvetica"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251265" y="2932457"/>
            <a:ext cx="3314307" cy="888334"/>
          </a:xfrm>
          <a:prstGeom prst="rect">
            <a:avLst/>
          </a:prstGeom>
        </p:spPr>
      </p:pic>
      <p:sp>
        <p:nvSpPr>
          <p:cNvPr id="20" name="Rectangle 19"/>
          <p:cNvSpPr/>
          <p:nvPr/>
        </p:nvSpPr>
        <p:spPr>
          <a:xfrm>
            <a:off x="1" y="2924042"/>
            <a:ext cx="2826328" cy="905163"/>
          </a:xfrm>
          <a:prstGeom prst="rect">
            <a:avLst/>
          </a:prstGeom>
          <a:blipFill>
            <a:blip r:embed="rId10"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4"/>
            <a:ext cx="12192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4"/>
            <a:ext cx="4038961" cy="8747085"/>
          </a:xfrm>
          <a:prstGeom prst="rect">
            <a:avLst/>
          </a:prstGeom>
        </p:spPr>
      </p:pic>
      <p:sp>
        <p:nvSpPr>
          <p:cNvPr id="10" name="Rectangle 9"/>
          <p:cNvSpPr/>
          <p:nvPr/>
        </p:nvSpPr>
        <p:spPr>
          <a:xfrm>
            <a:off x="1" y="3112603"/>
            <a:ext cx="12192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hasCustomPrompt="1"/>
          </p:nvPr>
        </p:nvSpPr>
        <p:spPr>
          <a:xfrm>
            <a:off x="4130694" y="3112607"/>
            <a:ext cx="6190211" cy="1690255"/>
          </a:xfrm>
        </p:spPr>
        <p:txBody>
          <a:bodyPr anchor="ctr">
            <a:normAutofit/>
          </a:bodyPr>
          <a:lstStyle>
            <a:lvl1pPr algn="ctr">
              <a:lnSpc>
                <a:spcPts val="3700"/>
              </a:lnSpc>
              <a:defRPr sz="3600" spc="31" baseline="0">
                <a:solidFill>
                  <a:schemeClr val="bg1"/>
                </a:solidFill>
                <a:latin typeface="Gill Sans MT" charset="0"/>
                <a:ea typeface="Gill Sans MT" charset="0"/>
                <a:cs typeface="Gill Sans MT" charset="0"/>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4130696" y="5064546"/>
            <a:ext cx="6261331" cy="353125"/>
          </a:xfrm>
        </p:spPr>
        <p:txBody>
          <a:bodyPr lIns="91440" rIns="91440">
            <a:normAutofit/>
          </a:bodyPr>
          <a:lstStyle>
            <a:lvl1pPr marL="0" indent="0" algn="l">
              <a:buNone/>
              <a:defRPr sz="1800" cap="none" spc="200" baseline="0">
                <a:solidFill>
                  <a:schemeClr val="tx1"/>
                </a:solidFill>
                <a:latin typeface="Helvetica" charset="0"/>
                <a:ea typeface="Helvetica" charset="0"/>
                <a:cs typeface="Helvetica"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4951" y="6488664"/>
            <a:ext cx="724296" cy="365125"/>
          </a:xfrm>
        </p:spPr>
        <p:txBody>
          <a:bodyPr/>
          <a:lstStyle>
            <a:lvl1pPr>
              <a:defRPr>
                <a:solidFill>
                  <a:schemeClr val="tx1"/>
                </a:solidFill>
              </a:defRPr>
            </a:lvl1pPr>
          </a:lstStyle>
          <a:p>
            <a:fld id="{D0AA3931-1514-C64E-9F73-BC23D1698615}" type="datetimeFigureOut">
              <a:rPr lang="en-US" smtClean="0"/>
              <a:t>4/10/19</a:t>
            </a:fld>
            <a:endParaRPr lang="en-US"/>
          </a:p>
        </p:txBody>
      </p:sp>
      <p:sp>
        <p:nvSpPr>
          <p:cNvPr id="5" name="Footer Placeholder 4"/>
          <p:cNvSpPr>
            <a:spLocks noGrp="1"/>
          </p:cNvSpPr>
          <p:nvPr>
            <p:ph type="ftr" sz="quarter" idx="11"/>
          </p:nvPr>
        </p:nvSpPr>
        <p:spPr>
          <a:xfrm>
            <a:off x="3927565" y="6488664"/>
            <a:ext cx="2623459"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a:off x="-511125" y="6459788"/>
            <a:ext cx="419397" cy="365125"/>
          </a:xfrm>
        </p:spPr>
        <p:txBody>
          <a:bodyPr/>
          <a:lstStyle/>
          <a:p>
            <a:fld id="{B8740EFB-5E42-494C-B7BC-43B2FCDDB5C6}" type="slidenum">
              <a:rPr lang="en-US" smtClean="0"/>
              <a:t>‹#›</a:t>
            </a:fld>
            <a:endParaRPr lang="en-US"/>
          </a:p>
        </p:txBody>
      </p:sp>
      <p:sp>
        <p:nvSpPr>
          <p:cNvPr id="14" name="Rectangle 13"/>
          <p:cNvSpPr/>
          <p:nvPr/>
        </p:nvSpPr>
        <p:spPr>
          <a:xfrm>
            <a:off x="1" y="3112607"/>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4038960" y="4893378"/>
            <a:ext cx="8153043" cy="63637"/>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2786" y="3540401"/>
            <a:ext cx="1333418" cy="335654"/>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2786" y="4018714"/>
            <a:ext cx="1333418" cy="361928"/>
          </a:xfrm>
          <a:prstGeom prst="rect">
            <a:avLst/>
          </a:prstGeom>
        </p:spPr>
      </p:pic>
      <p:pic>
        <p:nvPicPr>
          <p:cNvPr id="16" name="Picture 15"/>
          <p:cNvPicPr>
            <a:picLocks noChangeAspect="1"/>
          </p:cNvPicPr>
          <p:nvPr/>
        </p:nvPicPr>
        <p:blipFill rotWithShape="1">
          <a:blip r:embed="rId7" cstate="email">
            <a:extLst>
              <a:ext uri="{28A0092B-C50C-407E-A947-70E740481C1C}">
                <a14:useLocalDpi xmlns:a14="http://schemas.microsoft.com/office/drawing/2010/main"/>
              </a:ext>
            </a:extLst>
          </a:blip>
          <a:srcRect t="-4288" r="-3731"/>
          <a:stretch/>
        </p:blipFill>
        <p:spPr>
          <a:xfrm>
            <a:off x="1827937" y="3540401"/>
            <a:ext cx="2066131" cy="8001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7" name="Rectangle 16"/>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smtClean="0"/>
              <a:t>CLICK TO EDIT MASTER TITLE STYLE</a:t>
            </a:r>
            <a:endParaRPr lang="en-US" dirty="0"/>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D0AA3931-1514-C64E-9F73-BC23D1698615}" type="datetimeFigureOut">
              <a:rPr lang="en-US" smtClean="0"/>
              <a:t>4/10/19</a:t>
            </a:fld>
            <a:endParaRPr lang="en-US"/>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B8740EFB-5E42-494C-B7BC-43B2FCDDB5C6}" type="slidenum">
              <a:rPr lang="en-US" smtClean="0"/>
              <a:t>‹#›</a:t>
            </a:fld>
            <a:endParaRPr lang="en-US"/>
          </a:p>
        </p:txBody>
      </p:sp>
      <p:sp>
        <p:nvSpPr>
          <p:cNvPr id="4" name="Text Placeholder 3"/>
          <p:cNvSpPr>
            <a:spLocks noGrp="1"/>
          </p:cNvSpPr>
          <p:nvPr>
            <p:ph type="body" sz="quarter" idx="10"/>
          </p:nvPr>
        </p:nvSpPr>
        <p:spPr>
          <a:xfrm>
            <a:off x="720648" y="1441696"/>
            <a:ext cx="10058400" cy="4794211"/>
          </a:xfrm>
        </p:spPr>
        <p:txBody>
          <a:bodyPr/>
          <a:lstStyle>
            <a:lvl1pPr marL="230188" indent="-230188">
              <a:tabLst/>
              <a:defRPr>
                <a:solidFill>
                  <a:schemeClr val="tx1"/>
                </a:solidFill>
                <a:latin typeface="Helvetica" charset="0"/>
                <a:ea typeface="Helvetica" charset="0"/>
                <a:cs typeface="Helvetica" charset="0"/>
              </a:defRPr>
            </a:lvl1pPr>
            <a:lvl2pPr>
              <a:defRPr>
                <a:solidFill>
                  <a:schemeClr val="tx1"/>
                </a:solidFill>
                <a:latin typeface="Helvetica" charset="0"/>
                <a:ea typeface="Helvetica" charset="0"/>
                <a:cs typeface="Helvetica" charset="0"/>
              </a:defRPr>
            </a:lvl2pPr>
            <a:lvl3pPr>
              <a:defRPr>
                <a:solidFill>
                  <a:schemeClr val="tx1"/>
                </a:solidFill>
                <a:latin typeface="Helvetica" charset="0"/>
                <a:ea typeface="Helvetica" charset="0"/>
                <a:cs typeface="Helvetica" charset="0"/>
              </a:defRPr>
            </a:lvl3pPr>
            <a:lvl4pPr>
              <a:defRPr>
                <a:solidFill>
                  <a:schemeClr val="tx1"/>
                </a:solidFill>
                <a:latin typeface="Helvetica" charset="0"/>
                <a:ea typeface="Helvetica" charset="0"/>
                <a:cs typeface="Helvetica" charset="0"/>
              </a:defRPr>
            </a:lvl4pPr>
            <a:lvl5pPr>
              <a:defRPr>
                <a:solidFill>
                  <a:schemeClr val="tx1"/>
                </a:solidFill>
                <a:latin typeface="Helvetica" charset="0"/>
                <a:ea typeface="Helvetica" charset="0"/>
                <a:cs typeface="Helvetica"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ectangle 10"/>
          <p:cNvSpPr/>
          <p:nvPr/>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smtClean="0"/>
              <a:t>CLICK TO EDIT MASTER TITLE STYLE</a:t>
            </a:r>
            <a:endParaRPr lang="en-US" dirty="0"/>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D0AA3931-1514-C64E-9F73-BC23D1698615}" type="datetimeFigureOut">
              <a:rPr lang="en-US" smtClean="0"/>
              <a:t>4/10/19</a:t>
            </a:fld>
            <a:endParaRPr lang="en-US"/>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B8740EFB-5E42-494C-B7BC-43B2FCDDB5C6}" type="slidenum">
              <a:rPr lang="en-US" smtClean="0"/>
              <a:t>‹#›</a:t>
            </a:fld>
            <a:endParaRPr lang="en-US"/>
          </a:p>
        </p:txBody>
      </p:sp>
      <p:sp>
        <p:nvSpPr>
          <p:cNvPr id="11" name="Rectangle 10"/>
          <p:cNvSpPr/>
          <p:nvPr/>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p:nvPicPr>
        <p:blipFill rotWithShape="1">
          <a:blip r:embed="rId3"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20648" y="240503"/>
            <a:ext cx="10058400" cy="570225"/>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720648" y="1429233"/>
            <a:ext cx="10058400" cy="4686754"/>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rgbClr val="FFFFFF"/>
                </a:solidFill>
              </a:defRPr>
            </a:lvl1pPr>
          </a:lstStyle>
          <a:p>
            <a:fld id="{D0AA3931-1514-C64E-9F73-BC23D1698615}" type="datetimeFigureOut">
              <a:rPr lang="en-US" smtClean="0"/>
              <a:t>4/10/19</a:t>
            </a:fld>
            <a:endParaRPr lang="en-US"/>
          </a:p>
        </p:txBody>
      </p:sp>
      <p:sp>
        <p:nvSpPr>
          <p:cNvPr id="5"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FFFFFF"/>
                </a:solidFill>
              </a:defRPr>
            </a:lvl1pPr>
          </a:lstStyle>
          <a:p>
            <a:fld id="{B8740EFB-5E42-494C-B7BC-43B2FCDDB5C6}" type="slidenum">
              <a:rPr lang="en-US" smtClean="0"/>
              <a:t>‹#›</a:t>
            </a:fld>
            <a:endParaRPr lang="en-US"/>
          </a:p>
        </p:txBody>
      </p:sp>
      <p:sp>
        <p:nvSpPr>
          <p:cNvPr id="12" name="Rectangle 11"/>
          <p:cNvSpPr/>
          <p:nvPr/>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p:nvPicPr>
        <p:blipFill rotWithShape="1">
          <a:blip r:embed="rId15" cstate="email">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132599029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54" rtl="0" eaLnBrk="1" latinLnBrk="0" hangingPunct="1">
        <a:lnSpc>
          <a:spcPct val="85000"/>
        </a:lnSpc>
        <a:spcBef>
          <a:spcPct val="0"/>
        </a:spcBef>
        <a:buNone/>
        <a:defRPr sz="3200" b="0" i="0" kern="1200" spc="100" baseline="0">
          <a:solidFill>
            <a:schemeClr val="bg1"/>
          </a:solidFill>
          <a:latin typeface="Gill Sans MT" charset="0"/>
          <a:ea typeface="Gill Sans MT" charset="0"/>
          <a:cs typeface="Gill Sans MT" charset="0"/>
        </a:defRPr>
      </a:lvl1pPr>
    </p:titleStyle>
    <p:bodyStyle>
      <a:lvl1pPr marL="173038" indent="-173038" algn="l" defTabSz="914354" rtl="0" eaLnBrk="1" latinLnBrk="0" hangingPunct="1">
        <a:lnSpc>
          <a:spcPct val="90000"/>
        </a:lnSpc>
        <a:spcBef>
          <a:spcPts val="1200"/>
        </a:spcBef>
        <a:spcAft>
          <a:spcPts val="200"/>
        </a:spcAft>
        <a:buClr>
          <a:srgbClr val="00B0F0"/>
        </a:buClr>
        <a:buSzPct val="100000"/>
        <a:buFont typeface="Wingdings" charset="2"/>
        <a:buChar char="§"/>
        <a:tabLst/>
        <a:defRPr sz="2400" kern="1200">
          <a:solidFill>
            <a:schemeClr val="bg1"/>
          </a:solidFill>
          <a:latin typeface="Helvetica" charset="0"/>
          <a:ea typeface="Helvetica" charset="0"/>
          <a:cs typeface="Helvetica" charset="0"/>
        </a:defRPr>
      </a:lvl1pPr>
      <a:lvl2pPr marL="384029" indent="-182870" algn="l" defTabSz="914354" rtl="0" eaLnBrk="1" latinLnBrk="0" hangingPunct="1">
        <a:lnSpc>
          <a:spcPct val="90000"/>
        </a:lnSpc>
        <a:spcBef>
          <a:spcPts val="200"/>
        </a:spcBef>
        <a:spcAft>
          <a:spcPts val="400"/>
        </a:spcAft>
        <a:buClr>
          <a:srgbClr val="00B0F0"/>
        </a:buClr>
        <a:buFont typeface="Wingdings" charset="2"/>
        <a:buChar char="§"/>
        <a:defRPr sz="2000" kern="1200">
          <a:solidFill>
            <a:schemeClr val="bg1"/>
          </a:solidFill>
          <a:latin typeface="Helvetica" charset="0"/>
          <a:ea typeface="Helvetica" charset="0"/>
          <a:cs typeface="Helvetica" charset="0"/>
        </a:defRPr>
      </a:lvl2pPr>
      <a:lvl3pPr marL="566900" indent="-182870" algn="l" defTabSz="914354" rtl="0" eaLnBrk="1" latinLnBrk="0" hangingPunct="1">
        <a:lnSpc>
          <a:spcPct val="90000"/>
        </a:lnSpc>
        <a:spcBef>
          <a:spcPts val="200"/>
        </a:spcBef>
        <a:spcAft>
          <a:spcPts val="400"/>
        </a:spcAft>
        <a:buClr>
          <a:srgbClr val="00B0F0"/>
        </a:buClr>
        <a:buFont typeface="Wingdings" charset="2"/>
        <a:buChar char="§"/>
        <a:defRPr sz="1600" kern="1200">
          <a:solidFill>
            <a:schemeClr val="bg1"/>
          </a:solidFill>
          <a:latin typeface="Helvetica" charset="0"/>
          <a:ea typeface="Helvetica" charset="0"/>
          <a:cs typeface="Helvetica" charset="0"/>
        </a:defRPr>
      </a:lvl3pPr>
      <a:lvl4pPr marL="749771" indent="-182870" algn="l" defTabSz="914354" rtl="0" eaLnBrk="1" latinLnBrk="0" hangingPunct="1">
        <a:lnSpc>
          <a:spcPct val="90000"/>
        </a:lnSpc>
        <a:spcBef>
          <a:spcPts val="200"/>
        </a:spcBef>
        <a:spcAft>
          <a:spcPts val="400"/>
        </a:spcAft>
        <a:buClr>
          <a:srgbClr val="00B0F0"/>
        </a:buClr>
        <a:buFont typeface="Wingdings" charset="2"/>
        <a:buChar char="§"/>
        <a:defRPr sz="1600" kern="1200">
          <a:solidFill>
            <a:schemeClr val="bg1"/>
          </a:solidFill>
          <a:latin typeface="Helvetica" charset="0"/>
          <a:ea typeface="Helvetica" charset="0"/>
          <a:cs typeface="Helvetica" charset="0"/>
        </a:defRPr>
      </a:lvl4pPr>
      <a:lvl5pPr marL="932642" indent="-182870" algn="l" defTabSz="914354" rtl="0" eaLnBrk="1" latinLnBrk="0" hangingPunct="1">
        <a:lnSpc>
          <a:spcPct val="90000"/>
        </a:lnSpc>
        <a:spcBef>
          <a:spcPts val="200"/>
        </a:spcBef>
        <a:spcAft>
          <a:spcPts val="400"/>
        </a:spcAft>
        <a:buClr>
          <a:srgbClr val="00B0F0"/>
        </a:buClr>
        <a:buFont typeface="Wingdings" charset="2"/>
        <a:buChar char="§"/>
        <a:defRPr sz="1600" kern="1200">
          <a:solidFill>
            <a:schemeClr val="bg1"/>
          </a:solidFill>
          <a:latin typeface="Helvetica" charset="0"/>
          <a:ea typeface="Helvetica" charset="0"/>
          <a:cs typeface="Helvetica"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google.com/url?sa=i&amp;rct=j&amp;q=&amp;esrc=s&amp;source=imgres&amp;cd=&amp;ved=2ahUKEwinuZLKwtzdAhW7IDQIHd0pCY0QjRx6BAgBEAU&amp;url=https://commons.wikimedia.org/wiki/File:Doom_logo.png&amp;psig=AOvVaw3n1EXy5uxuGnUPZq6LltFy&amp;ust=1538183599385042" TargetMode="Externa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luCFD/Nalu" TargetMode="External"/><Relationship Id="rId4" Type="http://schemas.openxmlformats.org/officeDocument/2006/relationships/hyperlink" Target="https://github.com/NaluCFD/Nalu/blob/master/reg_tests/test_files/milestoneRun/milestoneRun.i" TargetMode="External"/><Relationship Id="rId5"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hyperlink" Target="https://github.com/NaluCFD/NaluDoc"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hart" Target="../charts/char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tiff"/><Relationship Id="rId5" Type="http://schemas.openxmlformats.org/officeDocument/2006/relationships/image" Target="../media/image46.png"/><Relationship Id="rId6" Type="http://schemas.openxmlformats.org/officeDocument/2006/relationships/image" Target="../media/image47.jpeg"/><Relationship Id="rId7" Type="http://schemas.openxmlformats.org/officeDocument/2006/relationships/image" Target="../media/image48.tiff"/><Relationship Id="rId8" Type="http://schemas.openxmlformats.org/officeDocument/2006/relationships/image" Target="../media/image49.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55.png"/><Relationship Id="rId7" Type="http://schemas.openxmlformats.org/officeDocument/2006/relationships/image" Target="../media/image56.tiff"/><Relationship Id="rId1" Type="http://schemas.openxmlformats.org/officeDocument/2006/relationships/slideLayout" Target="../slideLayouts/slideLayout8.xml"/><Relationship Id="rId2"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png"/><Relationship Id="rId7" Type="http://schemas.openxmlformats.org/officeDocument/2006/relationships/image" Target="../media/image62.jpe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tiff"/><Relationship Id="rId1" Type="http://schemas.openxmlformats.org/officeDocument/2006/relationships/slideLayout" Target="../slideLayouts/slideLayout8.xml"/><Relationship Id="rId2" Type="http://schemas.openxmlformats.org/officeDocument/2006/relationships/image" Target="../media/image5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Containers in HPC and Beyond</a:t>
            </a:r>
            <a:endParaRPr lang="en-US" dirty="0"/>
          </a:p>
        </p:txBody>
      </p:sp>
      <p:sp>
        <p:nvSpPr>
          <p:cNvPr id="5" name="Subtitle 4"/>
          <p:cNvSpPr>
            <a:spLocks noGrp="1"/>
          </p:cNvSpPr>
          <p:nvPr>
            <p:ph type="subTitle" idx="1"/>
          </p:nvPr>
        </p:nvSpPr>
        <p:spPr>
          <a:xfrm>
            <a:off x="700412" y="4605882"/>
            <a:ext cx="6261331" cy="1914188"/>
          </a:xfrm>
        </p:spPr>
        <p:txBody>
          <a:bodyPr>
            <a:normAutofit/>
          </a:bodyPr>
          <a:lstStyle/>
          <a:p>
            <a:pPr algn="ctr"/>
            <a:r>
              <a:rPr lang="en-US" sz="2000" dirty="0" smtClean="0"/>
              <a:t>Andrew J. Younge</a:t>
            </a:r>
          </a:p>
          <a:p>
            <a:pPr algn="ctr"/>
            <a:r>
              <a:rPr lang="en-US" sz="2000" dirty="0" smtClean="0"/>
              <a:t>Sandia National Laboratories</a:t>
            </a:r>
          </a:p>
          <a:p>
            <a:pPr algn="ctr"/>
            <a:endParaRPr lang="en-US" sz="2000" b="1" dirty="0"/>
          </a:p>
          <a:p>
            <a:pPr algn="ctr"/>
            <a:r>
              <a:rPr lang="en-US" sz="2000" dirty="0" err="1" smtClean="0">
                <a:latin typeface="Courier New" charset="0"/>
                <a:ea typeface="Courier New" charset="0"/>
                <a:cs typeface="Courier New" charset="0"/>
              </a:rPr>
              <a:t>ajyoung@sandia.gov</a:t>
            </a:r>
            <a:endParaRPr lang="en-US" sz="2000" dirty="0">
              <a:latin typeface="Courier New" charset="0"/>
              <a:ea typeface="Courier New" charset="0"/>
              <a:cs typeface="Courier New" charset="0"/>
            </a:endParaRPr>
          </a:p>
        </p:txBody>
      </p:sp>
      <p:sp>
        <p:nvSpPr>
          <p:cNvPr id="6" name="TextBox 5"/>
          <p:cNvSpPr txBox="1"/>
          <p:nvPr/>
        </p:nvSpPr>
        <p:spPr>
          <a:xfrm>
            <a:off x="7593496" y="6027627"/>
            <a:ext cx="2584174" cy="492443"/>
          </a:xfrm>
          <a:prstGeom prst="rect">
            <a:avLst/>
          </a:prstGeom>
          <a:noFill/>
        </p:spPr>
        <p:txBody>
          <a:bodyPr wrap="square" rtlCol="0">
            <a:spAutoFit/>
          </a:bodyPr>
          <a:lstStyle/>
          <a:p>
            <a:pPr algn="ctr"/>
            <a:r>
              <a:rPr lang="en-US" sz="1300" b="1" dirty="0" smtClean="0">
                <a:solidFill>
                  <a:schemeClr val="bg1"/>
                </a:solidFill>
              </a:rPr>
              <a:t>Unclassified Unlimited Release</a:t>
            </a:r>
          </a:p>
          <a:p>
            <a:pPr algn="ctr"/>
            <a:r>
              <a:rPr lang="mr-IN" sz="1300" b="1" dirty="0">
                <a:solidFill>
                  <a:schemeClr val="bg1"/>
                </a:solidFill>
              </a:rPr>
              <a:t>SAND2019-4001 C</a:t>
            </a:r>
            <a:endParaRPr lang="en-US" sz="1300" b="1" dirty="0">
              <a:solidFill>
                <a:schemeClr val="bg1"/>
              </a:solidFill>
            </a:endParaRPr>
          </a:p>
        </p:txBody>
      </p:sp>
    </p:spTree>
    <p:extLst>
      <p:ext uri="{BB962C8B-B14F-4D97-AF65-F5344CB8AC3E}">
        <p14:creationId xmlns:p14="http://schemas.microsoft.com/office/powerpoint/2010/main" val="94336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720648" y="240503"/>
            <a:ext cx="10058400" cy="570225"/>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200" b="0" i="0" u="none" strike="noStrike" cap="none">
                <a:solidFill>
                  <a:srgbClr val="05436A"/>
                </a:solidFill>
                <a:latin typeface="Calibri"/>
                <a:ea typeface="Calibri"/>
                <a:cs typeface="Calibri"/>
                <a:sym typeface="Calibri"/>
              </a:rPr>
              <a:t>Container MPI Performance</a:t>
            </a:r>
            <a:endParaRPr sz="3200" b="0" i="0" u="none" strike="noStrike" cap="none">
              <a:solidFill>
                <a:srgbClr val="05436A"/>
              </a:solidFill>
              <a:latin typeface="Calibri"/>
              <a:ea typeface="Calibri"/>
              <a:cs typeface="Calibri"/>
              <a:sym typeface="Calibri"/>
            </a:endParaRPr>
          </a:p>
        </p:txBody>
      </p:sp>
      <p:sp>
        <p:nvSpPr>
          <p:cNvPr id="257" name="Shape 257"/>
          <p:cNvSpPr txBox="1">
            <a:spLocks noGrp="1"/>
          </p:cNvSpPr>
          <p:nvPr>
            <p:ph type="body" idx="1"/>
          </p:nvPr>
        </p:nvSpPr>
        <p:spPr>
          <a:xfrm>
            <a:off x="0" y="810728"/>
            <a:ext cx="5029199" cy="5524122"/>
          </a:xfrm>
          <a:prstGeom prst="rect">
            <a:avLst/>
          </a:prstGeom>
          <a:noFill/>
          <a:ln>
            <a:noFill/>
          </a:ln>
        </p:spPr>
        <p:txBody>
          <a:bodyPr spcFirstLastPara="1" wrap="square" lIns="91425" tIns="45700" rIns="91425" bIns="45700" anchor="t" anchorCtr="0">
            <a:noAutofit/>
          </a:bodyPr>
          <a:lstStyle/>
          <a:p>
            <a:pPr marL="342462" marR="0" lvl="0" indent="-342462" algn="l" rtl="0">
              <a:spcBef>
                <a:spcPts val="0"/>
              </a:spcBef>
              <a:spcAft>
                <a:spcPts val="0"/>
              </a:spcAft>
              <a:buClr>
                <a:srgbClr val="102E54"/>
              </a:buClr>
              <a:buSzPts val="2400"/>
              <a:buFont typeface="Noto Sans Symbols"/>
              <a:buChar char="▪"/>
            </a:pPr>
            <a:r>
              <a:rPr lang="en-US" sz="2400" b="0" i="0" u="none" strike="noStrike" cap="none">
                <a:solidFill>
                  <a:schemeClr val="dk1"/>
                </a:solidFill>
                <a:latin typeface="Calibri"/>
                <a:ea typeface="Calibri"/>
                <a:cs typeface="Calibri"/>
                <a:sym typeface="Calibri"/>
              </a:rPr>
              <a:t>IMPI All-Reduce benchmark</a:t>
            </a:r>
            <a:endParaRPr/>
          </a:p>
          <a:p>
            <a:pPr marL="342462" marR="0" lvl="0" indent="-342462" algn="l" rtl="0">
              <a:spcBef>
                <a:spcPts val="480"/>
              </a:spcBef>
              <a:spcAft>
                <a:spcPts val="0"/>
              </a:spcAft>
              <a:buClr>
                <a:srgbClr val="102E54"/>
              </a:buClr>
              <a:buSzPts val="2400"/>
              <a:buFont typeface="Noto Sans Symbols"/>
              <a:buChar char="▪"/>
            </a:pPr>
            <a:r>
              <a:rPr lang="en-US" sz="2400" b="0" i="0" u="none" strike="noStrike" cap="none">
                <a:solidFill>
                  <a:schemeClr val="dk1"/>
                </a:solidFill>
                <a:latin typeface="Calibri"/>
                <a:ea typeface="Calibri"/>
                <a:cs typeface="Calibri"/>
                <a:sym typeface="Calibri"/>
              </a:rPr>
              <a:t>Some overhead in dynamic linking of apps</a:t>
            </a:r>
            <a:endParaRPr/>
          </a:p>
          <a:p>
            <a:pPr marL="741396" marR="0" lvl="1" indent="-284172" algn="l" rtl="0">
              <a:spcBef>
                <a:spcPts val="400"/>
              </a:spcBef>
              <a:spcAft>
                <a:spcPts val="0"/>
              </a:spcAft>
              <a:buClr>
                <a:srgbClr val="800000"/>
              </a:buClr>
              <a:buSzPts val="2000"/>
              <a:buFont typeface="Noto Sans Symbols"/>
              <a:buChar char="▪"/>
            </a:pPr>
            <a:r>
              <a:rPr lang="en-US" sz="2000" b="0" i="0" u="none" strike="noStrike" cap="none">
                <a:solidFill>
                  <a:schemeClr val="dk1"/>
                </a:solidFill>
                <a:latin typeface="Calibri"/>
                <a:ea typeface="Calibri"/>
                <a:cs typeface="Calibri"/>
                <a:sym typeface="Calibri"/>
              </a:rPr>
              <a:t>~1.6us latency </a:t>
            </a:r>
            <a:endParaRPr/>
          </a:p>
          <a:p>
            <a:pPr marL="741396" marR="0" lvl="1" indent="-284172" algn="l" rtl="0">
              <a:spcBef>
                <a:spcPts val="400"/>
              </a:spcBef>
              <a:spcAft>
                <a:spcPts val="0"/>
              </a:spcAft>
              <a:buClr>
                <a:srgbClr val="800000"/>
              </a:buClr>
              <a:buSzPts val="2000"/>
              <a:buFont typeface="Noto Sans Symbols"/>
              <a:buChar char="▪"/>
            </a:pPr>
            <a:r>
              <a:rPr lang="en-US" sz="2000" b="0" i="0" u="none" strike="noStrike" cap="none">
                <a:solidFill>
                  <a:schemeClr val="dk1"/>
                </a:solidFill>
                <a:latin typeface="Calibri"/>
                <a:ea typeface="Calibri"/>
                <a:cs typeface="Calibri"/>
                <a:sym typeface="Calibri"/>
              </a:rPr>
              <a:t>Independent of containers</a:t>
            </a:r>
            <a:endParaRPr/>
          </a:p>
          <a:p>
            <a:pPr marL="342462" marR="0" lvl="0" indent="-342462" algn="l" rtl="0">
              <a:spcBef>
                <a:spcPts val="480"/>
              </a:spcBef>
              <a:spcAft>
                <a:spcPts val="0"/>
              </a:spcAft>
              <a:buClr>
                <a:srgbClr val="102E54"/>
              </a:buClr>
              <a:buSzPts val="2400"/>
              <a:buFont typeface="Noto Sans Symbols"/>
              <a:buChar char="▪"/>
            </a:pPr>
            <a:r>
              <a:rPr lang="en-US" sz="2400" b="0" i="0" u="none" strike="noStrike" cap="none">
                <a:solidFill>
                  <a:schemeClr val="dk1"/>
                </a:solidFill>
                <a:latin typeface="Calibri"/>
                <a:ea typeface="Calibri"/>
                <a:cs typeface="Calibri"/>
                <a:sym typeface="Calibri"/>
              </a:rPr>
              <a:t>Large messages hide latency</a:t>
            </a:r>
            <a:endParaRPr/>
          </a:p>
          <a:p>
            <a:pPr marL="342462" marR="0" lvl="0" indent="-342462" algn="l" rtl="0">
              <a:spcBef>
                <a:spcPts val="480"/>
              </a:spcBef>
              <a:spcAft>
                <a:spcPts val="0"/>
              </a:spcAft>
              <a:buClr>
                <a:srgbClr val="102E54"/>
              </a:buClr>
              <a:buSzPts val="2400"/>
              <a:buFont typeface="Noto Sans Symbols"/>
              <a:buChar char="▪"/>
            </a:pPr>
            <a:r>
              <a:rPr lang="en-US" sz="2400" b="0" i="0" u="none" strike="noStrike" cap="none">
                <a:solidFill>
                  <a:schemeClr val="dk1"/>
                </a:solidFill>
                <a:latin typeface="Calibri"/>
                <a:ea typeface="Calibri"/>
                <a:cs typeface="Calibri"/>
                <a:sym typeface="Calibri"/>
              </a:rPr>
              <a:t>1 order of magnitude difference with Intel MPI</a:t>
            </a:r>
            <a:endParaRPr/>
          </a:p>
          <a:p>
            <a:pPr marL="342462" marR="0" lvl="0" indent="-342462" algn="l" rtl="0">
              <a:spcBef>
                <a:spcPts val="480"/>
              </a:spcBef>
              <a:spcAft>
                <a:spcPts val="0"/>
              </a:spcAft>
              <a:buClr>
                <a:srgbClr val="102E54"/>
              </a:buClr>
              <a:buSzPts val="2400"/>
              <a:buFont typeface="Noto Sans Symbols"/>
              <a:buChar char="▪"/>
            </a:pPr>
            <a:r>
              <a:rPr lang="en-US" sz="2400" b="0" i="0" u="none" strike="noStrike" cap="none">
                <a:solidFill>
                  <a:schemeClr val="dk1"/>
                </a:solidFill>
                <a:latin typeface="Calibri"/>
                <a:ea typeface="Calibri"/>
                <a:cs typeface="Calibri"/>
                <a:sym typeface="Calibri"/>
              </a:rPr>
              <a:t>2 orders of magnitude difference with Amazon EC2</a:t>
            </a:r>
            <a:endParaRPr sz="2400" b="0" i="0" u="none" strike="noStrike" cap="none">
              <a:solidFill>
                <a:schemeClr val="dk1"/>
              </a:solidFill>
              <a:latin typeface="Calibri"/>
              <a:ea typeface="Calibri"/>
              <a:cs typeface="Calibri"/>
              <a:sym typeface="Calibri"/>
            </a:endParaRPr>
          </a:p>
        </p:txBody>
      </p:sp>
      <p:pic>
        <p:nvPicPr>
          <p:cNvPr id="258" name="Shape 258"/>
          <p:cNvPicPr preferRelativeResize="0">
            <a:picLocks noGrp="1"/>
          </p:cNvPicPr>
          <p:nvPr>
            <p:ph type="body" idx="4294967295"/>
          </p:nvPr>
        </p:nvPicPr>
        <p:blipFill rotWithShape="1">
          <a:blip r:embed="rId3" cstate="email">
            <a:alphaModFix/>
            <a:extLst>
              <a:ext uri="{28A0092B-C50C-407E-A947-70E740481C1C}">
                <a14:useLocalDpi xmlns:a14="http://schemas.microsoft.com/office/drawing/2010/main"/>
              </a:ext>
            </a:extLst>
          </a:blip>
          <a:srcRect/>
          <a:stretch/>
        </p:blipFill>
        <p:spPr>
          <a:xfrm>
            <a:off x="5249863" y="1057275"/>
            <a:ext cx="6942137" cy="5032375"/>
          </a:xfrm>
          <a:prstGeom prst="rect">
            <a:avLst/>
          </a:prstGeom>
          <a:noFill/>
          <a:ln>
            <a:noFill/>
          </a:ln>
        </p:spPr>
      </p:pic>
      <p:sp>
        <p:nvSpPr>
          <p:cNvPr id="259" name="Shape 259"/>
          <p:cNvSpPr txBox="1"/>
          <p:nvPr/>
        </p:nvSpPr>
        <p:spPr>
          <a:xfrm>
            <a:off x="0" y="6334850"/>
            <a:ext cx="1219200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Younge et. al, </a:t>
            </a:r>
            <a:r>
              <a:rPr lang="en-US" sz="1400" i="1">
                <a:solidFill>
                  <a:schemeClr val="lt1"/>
                </a:solidFill>
                <a:latin typeface="Calibri"/>
                <a:ea typeface="Calibri"/>
                <a:cs typeface="Calibri"/>
                <a:sym typeface="Calibri"/>
              </a:rPr>
              <a:t>A Tale of Two Systems: Using Containers to Deploy HPC Applications on Supercomputers and Clouds</a:t>
            </a:r>
            <a:r>
              <a:rPr lang="en-US" sz="1400">
                <a:solidFill>
                  <a:schemeClr val="lt1"/>
                </a:solidFill>
                <a:latin typeface="Calibri"/>
                <a:ea typeface="Calibri"/>
                <a:cs typeface="Calibri"/>
                <a:sym typeface="Calibri"/>
              </a:rPr>
              <a:t>, to appear in IEEE CloudCom 2017  </a:t>
            </a:r>
            <a:endParaRPr sz="1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4296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From Testbeds to Production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322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Testbeds to Production</a:t>
            </a:r>
            <a:endParaRPr lang="en-US" dirty="0"/>
          </a:p>
        </p:txBody>
      </p:sp>
      <p:sp>
        <p:nvSpPr>
          <p:cNvPr id="3" name="Text Placeholder 2"/>
          <p:cNvSpPr>
            <a:spLocks noGrp="1"/>
          </p:cNvSpPr>
          <p:nvPr>
            <p:ph type="body" idx="1"/>
          </p:nvPr>
        </p:nvSpPr>
        <p:spPr/>
        <p:txBody>
          <a:bodyPr/>
          <a:lstStyle/>
          <a:p>
            <a:r>
              <a:rPr lang="en-US" dirty="0" smtClean="0">
                <a:latin typeface="Helvetica" charset="0"/>
                <a:ea typeface="Helvetica" charset="0"/>
                <a:cs typeface="Helvetica" charset="0"/>
              </a:rPr>
              <a:t>Demonstrated containers on a Cray XC30 w/ Singularity</a:t>
            </a:r>
          </a:p>
          <a:p>
            <a:pPr lvl="1"/>
            <a:r>
              <a:rPr lang="en-US" dirty="0">
                <a:latin typeface="Helvetica" charset="0"/>
                <a:ea typeface="Helvetica" charset="0"/>
                <a:cs typeface="Helvetica" charset="0"/>
              </a:rPr>
              <a:t>Performance </a:t>
            </a:r>
            <a:r>
              <a:rPr lang="en-US" i="1" dirty="0" smtClean="0">
                <a:latin typeface="Helvetica" charset="0"/>
                <a:ea typeface="Helvetica" charset="0"/>
                <a:cs typeface="Helvetica" charset="0"/>
              </a:rPr>
              <a:t>can </a:t>
            </a:r>
            <a:r>
              <a:rPr lang="en-US" dirty="0">
                <a:latin typeface="Helvetica" charset="0"/>
                <a:ea typeface="Helvetica" charset="0"/>
                <a:cs typeface="Helvetica" charset="0"/>
              </a:rPr>
              <a:t>be near native</a:t>
            </a:r>
          </a:p>
          <a:p>
            <a:pPr lvl="2"/>
            <a:r>
              <a:rPr lang="en-US" dirty="0">
                <a:latin typeface="Helvetica" charset="0"/>
                <a:ea typeface="Helvetica" charset="0"/>
                <a:cs typeface="Helvetica" charset="0"/>
              </a:rPr>
              <a:t>Leveraging vendor libraries within a container is critical</a:t>
            </a:r>
          </a:p>
          <a:p>
            <a:pPr lvl="2"/>
            <a:r>
              <a:rPr lang="en-US" dirty="0">
                <a:latin typeface="Helvetica" charset="0"/>
                <a:ea typeface="Helvetica" charset="0"/>
                <a:cs typeface="Helvetica" charset="0"/>
              </a:rPr>
              <a:t>Cray MPI on Aries most </a:t>
            </a:r>
            <a:r>
              <a:rPr lang="en-US" dirty="0" smtClean="0">
                <a:latin typeface="Helvetica" charset="0"/>
                <a:ea typeface="Helvetica" charset="0"/>
                <a:cs typeface="Helvetica" charset="0"/>
              </a:rPr>
              <a:t>performant</a:t>
            </a:r>
          </a:p>
          <a:p>
            <a:pPr lvl="1"/>
            <a:r>
              <a:rPr lang="en-US" dirty="0" smtClean="0">
                <a:latin typeface="Helvetica" charset="0"/>
                <a:ea typeface="Helvetica" charset="0"/>
                <a:cs typeface="Helvetica" charset="0"/>
              </a:rPr>
              <a:t>Confirming similar results from Shifter</a:t>
            </a:r>
            <a:endParaRPr lang="en-US" dirty="0">
              <a:latin typeface="Helvetica" charset="0"/>
              <a:ea typeface="Helvetica" charset="0"/>
              <a:cs typeface="Helvetica" charset="0"/>
            </a:endParaRPr>
          </a:p>
          <a:p>
            <a:r>
              <a:rPr lang="en-US" dirty="0">
                <a:latin typeface="Helvetica" charset="0"/>
                <a:ea typeface="Helvetica" charset="0"/>
                <a:cs typeface="Helvetica" charset="0"/>
              </a:rPr>
              <a:t>Container and library interoperability is key moving forward</a:t>
            </a:r>
          </a:p>
          <a:p>
            <a:pPr lvl="1"/>
            <a:r>
              <a:rPr lang="en-US" dirty="0">
                <a:latin typeface="Helvetica" charset="0"/>
                <a:ea typeface="Helvetica" charset="0"/>
                <a:cs typeface="Helvetica" charset="0"/>
              </a:rPr>
              <a:t>Vendor provided base containers desired</a:t>
            </a:r>
          </a:p>
          <a:p>
            <a:pPr lvl="1"/>
            <a:r>
              <a:rPr lang="en-US" dirty="0">
                <a:latin typeface="Helvetica" charset="0"/>
                <a:ea typeface="Helvetica" charset="0"/>
                <a:cs typeface="Helvetica" charset="0"/>
              </a:rPr>
              <a:t>Community effort on library ABI compatibility is </a:t>
            </a:r>
            <a:r>
              <a:rPr lang="en-US" dirty="0" smtClean="0">
                <a:latin typeface="Helvetica" charset="0"/>
                <a:ea typeface="Helvetica" charset="0"/>
                <a:cs typeface="Helvetica" charset="0"/>
              </a:rPr>
              <a:t>necessary</a:t>
            </a:r>
          </a:p>
          <a:p>
            <a:r>
              <a:rPr lang="en-US" dirty="0" smtClean="0">
                <a:latin typeface="Helvetica" charset="0"/>
                <a:ea typeface="Helvetica" charset="0"/>
                <a:cs typeface="Helvetica" charset="0"/>
              </a:rPr>
              <a:t>Initial benchmarks and mini-apps, what about production apps?</a:t>
            </a:r>
          </a:p>
          <a:p>
            <a:pPr lvl="1"/>
            <a:r>
              <a:rPr lang="en-US" dirty="0" smtClean="0">
                <a:latin typeface="Helvetica" charset="0"/>
                <a:ea typeface="Helvetica" charset="0"/>
                <a:cs typeface="Helvetica" charset="0"/>
              </a:rPr>
              <a:t>Can NNSA mission applications use containers?</a:t>
            </a:r>
          </a:p>
          <a:p>
            <a:pPr lvl="1"/>
            <a:r>
              <a:rPr lang="en-US" dirty="0" smtClean="0">
                <a:latin typeface="Helvetica" charset="0"/>
                <a:ea typeface="Helvetica" charset="0"/>
                <a:cs typeface="Helvetica" charset="0"/>
              </a:rPr>
              <a:t>Can production/facilities teams build container images?</a:t>
            </a:r>
          </a:p>
          <a:p>
            <a:pPr lvl="1"/>
            <a:r>
              <a:rPr lang="en-US" dirty="0" smtClean="0">
                <a:latin typeface="Helvetica" charset="0"/>
                <a:ea typeface="Helvetica" charset="0"/>
                <a:cs typeface="Helvetica" charset="0"/>
              </a:rPr>
              <a:t>What are key metrics for success?</a:t>
            </a:r>
          </a:p>
          <a:p>
            <a:pPr lvl="1"/>
            <a:r>
              <a:rPr lang="en-US" dirty="0" smtClean="0">
                <a:latin typeface="Helvetica" charset="0"/>
                <a:ea typeface="Helvetica" charset="0"/>
                <a:cs typeface="Helvetica" charset="0"/>
              </a:rPr>
              <a:t>How will containers work in “air gapped” environments?</a:t>
            </a:r>
          </a:p>
        </p:txBody>
      </p:sp>
    </p:spTree>
    <p:extLst>
      <p:ext uri="{BB962C8B-B14F-4D97-AF65-F5344CB8AC3E}">
        <p14:creationId xmlns:p14="http://schemas.microsoft.com/office/powerpoint/2010/main" val="24873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oom logo">
            <a:hlinkClick r:id="rId2"/>
            <a:extLst>
              <a:ext uri="{FF2B5EF4-FFF2-40B4-BE49-F238E27FC236}">
                <a16:creationId xmlns:a16="http://schemas.microsoft.com/office/drawing/2014/main" xmlns="" id="{B3E724C5-EE82-5D47-B5DB-A2061675BA0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532723" y="2747790"/>
            <a:ext cx="3267035" cy="19874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7378F5CB-0AD7-8D4A-BC1A-474042D59A83}"/>
              </a:ext>
            </a:extLst>
          </p:cNvPr>
          <p:cNvSpPr>
            <a:spLocks noGrp="1"/>
          </p:cNvSpPr>
          <p:nvPr>
            <p:ph type="title"/>
          </p:nvPr>
        </p:nvSpPr>
        <p:spPr/>
        <p:txBody>
          <a:bodyPr/>
          <a:lstStyle/>
          <a:p>
            <a:r>
              <a:rPr lang="en-US" dirty="0"/>
              <a:t>System Description</a:t>
            </a:r>
          </a:p>
        </p:txBody>
      </p:sp>
      <p:sp>
        <p:nvSpPr>
          <p:cNvPr id="4" name="Slide Number Placeholder 3">
            <a:extLst>
              <a:ext uri="{FF2B5EF4-FFF2-40B4-BE49-F238E27FC236}">
                <a16:creationId xmlns:a16="http://schemas.microsoft.com/office/drawing/2014/main" xmlns="" id="{417B732C-9B17-D84C-9910-0A739414E697}"/>
              </a:ext>
            </a:extLst>
          </p:cNvPr>
          <p:cNvSpPr>
            <a:spLocks noGrp="1"/>
          </p:cNvSpPr>
          <p:nvPr>
            <p:ph type="sldNum" sz="quarter" idx="4"/>
          </p:nvPr>
        </p:nvSpPr>
        <p:spPr/>
        <p:txBody>
          <a:bodyPr/>
          <a:lstStyle/>
          <a:p>
            <a:fld id="{6113E31D-E2AB-40D1-8B51-AFA5AFEF393A}" type="slidenum">
              <a:rPr lang="en-US" smtClean="0"/>
              <a:t>13</a:t>
            </a:fld>
            <a:endParaRPr lang="en-US" dirty="0"/>
          </a:p>
        </p:txBody>
      </p:sp>
      <p:sp>
        <p:nvSpPr>
          <p:cNvPr id="3" name="Content Placeholder 2">
            <a:extLst>
              <a:ext uri="{FF2B5EF4-FFF2-40B4-BE49-F238E27FC236}">
                <a16:creationId xmlns:a16="http://schemas.microsoft.com/office/drawing/2014/main" xmlns="" id="{AED1C2B3-DDD5-FC40-B022-490D90FB614D}"/>
              </a:ext>
            </a:extLst>
          </p:cNvPr>
          <p:cNvSpPr>
            <a:spLocks noGrp="1"/>
          </p:cNvSpPr>
          <p:nvPr>
            <p:ph type="body" sz="quarter" idx="10"/>
          </p:nvPr>
        </p:nvSpPr>
        <p:spPr>
          <a:xfrm>
            <a:off x="274649" y="1082427"/>
            <a:ext cx="10058400" cy="4794211"/>
          </a:xfrm>
        </p:spPr>
        <p:txBody>
          <a:bodyPr>
            <a:normAutofit/>
          </a:bodyPr>
          <a:lstStyle/>
          <a:p>
            <a:r>
              <a:rPr lang="en-US" b="1" dirty="0"/>
              <a:t>SNL Doom:</a:t>
            </a:r>
          </a:p>
          <a:p>
            <a:pPr lvl="1"/>
            <a:r>
              <a:rPr lang="en-US" dirty="0" smtClean="0"/>
              <a:t>CTS-1 </a:t>
            </a:r>
            <a:r>
              <a:rPr lang="en-US" dirty="0"/>
              <a:t>HPC platform </a:t>
            </a:r>
            <a:endParaRPr lang="en-US" dirty="0" smtClean="0"/>
          </a:p>
          <a:p>
            <a:pPr lvl="1"/>
            <a:r>
              <a:rPr lang="en-US" dirty="0" smtClean="0"/>
              <a:t>Dual </a:t>
            </a:r>
            <a:r>
              <a:rPr lang="en-US" dirty="0"/>
              <a:t>E5-2695 v4 (Broadwell) processors, with AVX2, per node</a:t>
            </a:r>
          </a:p>
          <a:p>
            <a:pPr lvl="1"/>
            <a:r>
              <a:rPr lang="en-US" dirty="0"/>
              <a:t>18 cores (36 threads) per processor, 36 cores (72 threads) total per node</a:t>
            </a:r>
          </a:p>
          <a:p>
            <a:pPr lvl="1"/>
            <a:r>
              <a:rPr lang="en-US" dirty="0"/>
              <a:t>Core base frequency 2.1 GHz, 3.3 GHz max boost frequency</a:t>
            </a:r>
          </a:p>
          <a:p>
            <a:pPr lvl="1"/>
            <a:r>
              <a:rPr lang="en-US" dirty="0"/>
              <a:t>32 KiB instruction, 32 KiB data L1 cache per core</a:t>
            </a:r>
          </a:p>
          <a:p>
            <a:pPr lvl="1"/>
            <a:r>
              <a:rPr lang="en-US" dirty="0"/>
              <a:t>256 KiB unified (instruction + data) L2 cache per core</a:t>
            </a:r>
          </a:p>
          <a:p>
            <a:pPr lvl="1"/>
            <a:r>
              <a:rPr lang="en-US" dirty="0"/>
              <a:t>2.5 MB shared L3, 45 </a:t>
            </a:r>
            <a:r>
              <a:rPr lang="en-US" dirty="0" err="1"/>
              <a:t>MiB</a:t>
            </a:r>
            <a:r>
              <a:rPr lang="en-US" dirty="0"/>
              <a:t> L3 per processor</a:t>
            </a:r>
          </a:p>
          <a:p>
            <a:pPr lvl="1"/>
            <a:r>
              <a:rPr lang="en-US" dirty="0"/>
              <a:t>4 memory channels per processor (8 per node)</a:t>
            </a:r>
          </a:p>
          <a:p>
            <a:pPr lvl="1"/>
            <a:r>
              <a:rPr lang="en-US" dirty="0"/>
              <a:t>DDR4 2400 MHz/s</a:t>
            </a:r>
          </a:p>
          <a:p>
            <a:pPr lvl="1"/>
            <a:r>
              <a:rPr lang="en-US" dirty="0" smtClean="0"/>
              <a:t>512 </a:t>
            </a:r>
            <a:r>
              <a:rPr lang="en-US" dirty="0"/>
              <a:t>GB per node</a:t>
            </a:r>
          </a:p>
          <a:p>
            <a:pPr lvl="1"/>
            <a:r>
              <a:rPr lang="en-US" dirty="0"/>
              <a:t>Intel Omni-Path HFI Silicon 100 Series (100 Gb/s adapter) for MPI communications</a:t>
            </a:r>
          </a:p>
        </p:txBody>
      </p:sp>
      <p:sp>
        <p:nvSpPr>
          <p:cNvPr id="5" name="Rounded Rectangle 4">
            <a:extLst>
              <a:ext uri="{FF2B5EF4-FFF2-40B4-BE49-F238E27FC236}">
                <a16:creationId xmlns:a16="http://schemas.microsoft.com/office/drawing/2014/main" xmlns="" id="{F69AC040-2316-F141-A3F6-A558A00D9F40}"/>
              </a:ext>
            </a:extLst>
          </p:cNvPr>
          <p:cNvSpPr/>
          <p:nvPr/>
        </p:nvSpPr>
        <p:spPr>
          <a:xfrm>
            <a:off x="392243" y="6175948"/>
            <a:ext cx="11407515" cy="3747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CTS-1 Platform Is Relevant to the Tri-Labs for Production HPC Workloads</a:t>
            </a:r>
          </a:p>
        </p:txBody>
      </p:sp>
    </p:spTree>
    <p:extLst>
      <p:ext uri="{BB962C8B-B14F-4D97-AF65-F5344CB8AC3E}">
        <p14:creationId xmlns:p14="http://schemas.microsoft.com/office/powerpoint/2010/main" val="197817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78F5CB-0AD7-8D4A-BC1A-474042D59A83}"/>
              </a:ext>
            </a:extLst>
          </p:cNvPr>
          <p:cNvSpPr>
            <a:spLocks noGrp="1"/>
          </p:cNvSpPr>
          <p:nvPr>
            <p:ph type="title"/>
          </p:nvPr>
        </p:nvSpPr>
        <p:spPr>
          <a:xfrm>
            <a:off x="720647" y="136366"/>
            <a:ext cx="10058400" cy="570225"/>
          </a:xfrm>
        </p:spPr>
        <p:txBody>
          <a:bodyPr/>
          <a:lstStyle/>
          <a:p>
            <a:r>
              <a:rPr lang="en-US" dirty="0"/>
              <a:t>Problem Description</a:t>
            </a:r>
          </a:p>
        </p:txBody>
      </p:sp>
      <p:sp>
        <p:nvSpPr>
          <p:cNvPr id="4" name="Slide Number Placeholder 3">
            <a:extLst>
              <a:ext uri="{FF2B5EF4-FFF2-40B4-BE49-F238E27FC236}">
                <a16:creationId xmlns:a16="http://schemas.microsoft.com/office/drawing/2014/main" xmlns="" id="{417B732C-9B17-D84C-9910-0A739414E697}"/>
              </a:ext>
            </a:extLst>
          </p:cNvPr>
          <p:cNvSpPr>
            <a:spLocks noGrp="1"/>
          </p:cNvSpPr>
          <p:nvPr>
            <p:ph type="sldNum" sz="quarter" idx="4"/>
          </p:nvPr>
        </p:nvSpPr>
        <p:spPr/>
        <p:txBody>
          <a:bodyPr/>
          <a:lstStyle/>
          <a:p>
            <a:fld id="{6113E31D-E2AB-40D1-8B51-AFA5AFEF393A}" type="slidenum">
              <a:rPr lang="en-US" smtClean="0"/>
              <a:t>14</a:t>
            </a:fld>
            <a:endParaRPr lang="en-US" dirty="0"/>
          </a:p>
        </p:txBody>
      </p:sp>
      <p:sp>
        <p:nvSpPr>
          <p:cNvPr id="3" name="Content Placeholder 2">
            <a:extLst>
              <a:ext uri="{FF2B5EF4-FFF2-40B4-BE49-F238E27FC236}">
                <a16:creationId xmlns:a16="http://schemas.microsoft.com/office/drawing/2014/main" xmlns="" id="{AED1C2B3-DDD5-FC40-B022-490D90FB614D}"/>
              </a:ext>
            </a:extLst>
          </p:cNvPr>
          <p:cNvSpPr>
            <a:spLocks noGrp="1"/>
          </p:cNvSpPr>
          <p:nvPr>
            <p:ph type="body" sz="quarter" idx="10"/>
          </p:nvPr>
        </p:nvSpPr>
        <p:spPr>
          <a:xfrm>
            <a:off x="274649" y="764206"/>
            <a:ext cx="8283564" cy="4794211"/>
          </a:xfrm>
        </p:spPr>
        <p:txBody>
          <a:bodyPr>
            <a:normAutofit/>
          </a:bodyPr>
          <a:lstStyle/>
          <a:p>
            <a:r>
              <a:rPr lang="en-US" b="1" dirty="0"/>
              <a:t>SNL </a:t>
            </a:r>
            <a:r>
              <a:rPr lang="en-US" b="1" dirty="0" err="1"/>
              <a:t>Nalu</a:t>
            </a:r>
            <a:r>
              <a:rPr lang="en-US" b="1" dirty="0"/>
              <a:t>:</a:t>
            </a:r>
          </a:p>
          <a:p>
            <a:pPr lvl="1"/>
            <a:r>
              <a:rPr lang="en-US" dirty="0"/>
              <a:t>A generalized unstructured massively parallel low Mach flow code designed to support energy applications of interest [1]</a:t>
            </a:r>
          </a:p>
          <a:p>
            <a:pPr lvl="1"/>
            <a:r>
              <a:rPr lang="en-US" dirty="0"/>
              <a:t>Distributed on GitHub under 3-Clause BSD License [2]</a:t>
            </a:r>
          </a:p>
          <a:p>
            <a:pPr lvl="1"/>
            <a:r>
              <a:rPr lang="en-US" dirty="0"/>
              <a:t>Leverages the SNL Sierra Toolkit and </a:t>
            </a:r>
            <a:r>
              <a:rPr lang="en-US" dirty="0" err="1"/>
              <a:t>Trilinos</a:t>
            </a:r>
            <a:r>
              <a:rPr lang="en-US" dirty="0"/>
              <a:t> libraries</a:t>
            </a:r>
          </a:p>
          <a:p>
            <a:pPr lvl="2"/>
            <a:r>
              <a:rPr lang="en-US" dirty="0"/>
              <a:t>Similar to bulk of SNL Advanced Simulation and Computing (ASC) Integrated Codes (IC) and Advanced  Technology,  Development,  and  Mitigation (ATDM) project applications</a:t>
            </a:r>
          </a:p>
          <a:p>
            <a:r>
              <a:rPr lang="en-US" b="1" dirty="0"/>
              <a:t>Milestone Simulation:</a:t>
            </a:r>
          </a:p>
          <a:p>
            <a:pPr lvl="1"/>
            <a:r>
              <a:rPr lang="en-US" dirty="0"/>
              <a:t>Based on “</a:t>
            </a:r>
            <a:r>
              <a:rPr lang="en-US" dirty="0" err="1"/>
              <a:t>milestoneRun</a:t>
            </a:r>
            <a:r>
              <a:rPr lang="en-US" dirty="0"/>
              <a:t>” regression test [3] with 3 successive levels of uniform mesh refinement (17.2M elem.), 50 fixed time steps, and no file system output</a:t>
            </a:r>
          </a:p>
          <a:p>
            <a:pPr lvl="1"/>
            <a:r>
              <a:rPr lang="en-US" dirty="0"/>
              <a:t>Problem used for Trinity Acceptance [4] and demonstrated accordingly on Trinity HSW [5] and KNL [6], separately, at near-full scale</a:t>
            </a:r>
          </a:p>
        </p:txBody>
      </p:sp>
      <p:sp>
        <p:nvSpPr>
          <p:cNvPr id="5" name="Content Placeholder 2">
            <a:extLst>
              <a:ext uri="{FF2B5EF4-FFF2-40B4-BE49-F238E27FC236}">
                <a16:creationId xmlns:a16="http://schemas.microsoft.com/office/drawing/2014/main" xmlns="" id="{2343B323-FE99-B741-832D-CA74E2C3718F}"/>
              </a:ext>
            </a:extLst>
          </p:cNvPr>
          <p:cNvSpPr txBox="1">
            <a:spLocks/>
          </p:cNvSpPr>
          <p:nvPr/>
        </p:nvSpPr>
        <p:spPr>
          <a:xfrm>
            <a:off x="720647" y="5259873"/>
            <a:ext cx="11318565" cy="1669567"/>
          </a:xfrm>
          <a:prstGeom prst="rect">
            <a:avLst/>
          </a:prstGeom>
          <a:ln>
            <a:noFill/>
          </a:ln>
        </p:spPr>
        <p:txBody>
          <a:bodyPr vert="horz" lIns="0" tIns="45720" rIns="0" bIns="45720" rtlCol="0">
            <a:normAutofit fontScale="92500"/>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44059" lvl="1" indent="-342900">
              <a:buFont typeface="+mj-lt"/>
              <a:buAutoNum type="arabicPeriod"/>
            </a:pPr>
            <a:r>
              <a:rPr lang="en-US" sz="1000" dirty="0">
                <a:solidFill>
                  <a:schemeClr val="tx1"/>
                </a:solidFill>
                <a:latin typeface="+mn-lt"/>
              </a:rPr>
              <a:t>S. P. Domino, "Sierra Low Mach Module: </a:t>
            </a:r>
            <a:r>
              <a:rPr lang="en-US" sz="1000" dirty="0" err="1">
                <a:solidFill>
                  <a:schemeClr val="tx1"/>
                </a:solidFill>
                <a:latin typeface="+mn-lt"/>
              </a:rPr>
              <a:t>Nalu</a:t>
            </a:r>
            <a:r>
              <a:rPr lang="en-US" sz="1000" dirty="0">
                <a:solidFill>
                  <a:schemeClr val="tx1"/>
                </a:solidFill>
                <a:latin typeface="+mn-lt"/>
              </a:rPr>
              <a:t> Theory Manual 1.0", SAND2015-3107W, Sandia National Laboratories Unclassified Unlimited Release (UUR), 2015. </a:t>
            </a:r>
            <a:r>
              <a:rPr lang="en-US" sz="1000" dirty="0">
                <a:solidFill>
                  <a:schemeClr val="tx1"/>
                </a:solidFill>
                <a:latin typeface="+mn-lt"/>
                <a:hlinkClick r:id="rId2"/>
              </a:rPr>
              <a:t>https://github.com/NaluCFD/NaluDoc</a:t>
            </a:r>
            <a:r>
              <a:rPr lang="en-US" sz="1000" dirty="0">
                <a:solidFill>
                  <a:schemeClr val="tx1"/>
                </a:solidFill>
                <a:latin typeface="+mn-lt"/>
              </a:rPr>
              <a:t> </a:t>
            </a:r>
          </a:p>
          <a:p>
            <a:pPr marL="544059" lvl="1" indent="-342900">
              <a:buFont typeface="+mj-lt"/>
              <a:buAutoNum type="arabicPeriod"/>
            </a:pPr>
            <a:r>
              <a:rPr lang="en-US" sz="1000" dirty="0">
                <a:solidFill>
                  <a:schemeClr val="tx1"/>
                </a:solidFill>
                <a:latin typeface="+mn-lt"/>
              </a:rPr>
              <a:t>“</a:t>
            </a:r>
            <a:r>
              <a:rPr lang="en-US" sz="1000" dirty="0" err="1">
                <a:solidFill>
                  <a:schemeClr val="tx1"/>
                </a:solidFill>
                <a:latin typeface="+mn-lt"/>
              </a:rPr>
              <a:t>NaluCFD</a:t>
            </a:r>
            <a:r>
              <a:rPr lang="en-US" sz="1000" dirty="0">
                <a:solidFill>
                  <a:schemeClr val="tx1"/>
                </a:solidFill>
                <a:latin typeface="+mn-lt"/>
              </a:rPr>
              <a:t>/</a:t>
            </a:r>
            <a:r>
              <a:rPr lang="en-US" sz="1000" dirty="0" err="1">
                <a:solidFill>
                  <a:schemeClr val="tx1"/>
                </a:solidFill>
                <a:latin typeface="+mn-lt"/>
              </a:rPr>
              <a:t>Nalu</a:t>
            </a:r>
            <a:r>
              <a:rPr lang="en-US" sz="1000" dirty="0">
                <a:solidFill>
                  <a:schemeClr val="tx1"/>
                </a:solidFill>
                <a:latin typeface="+mn-lt"/>
              </a:rPr>
              <a:t>,” </a:t>
            </a:r>
            <a:r>
              <a:rPr lang="en-US" sz="1000" dirty="0">
                <a:solidFill>
                  <a:schemeClr val="tx1"/>
                </a:solidFill>
                <a:latin typeface="+mn-lt"/>
                <a:hlinkClick r:id="rId3"/>
              </a:rPr>
              <a:t>https://github.com/NaluCFD/Nalu</a:t>
            </a:r>
            <a:r>
              <a:rPr lang="en-US" sz="1000" dirty="0">
                <a:solidFill>
                  <a:schemeClr val="tx1"/>
                </a:solidFill>
                <a:latin typeface="+mn-lt"/>
              </a:rPr>
              <a:t>, Sep. 2018.</a:t>
            </a:r>
          </a:p>
          <a:p>
            <a:pPr marL="544059" lvl="1" indent="-342900">
              <a:buFont typeface="+mj-lt"/>
              <a:buAutoNum type="arabicPeriod"/>
            </a:pPr>
            <a:r>
              <a:rPr lang="en-US" sz="1000" dirty="0">
                <a:solidFill>
                  <a:schemeClr val="tx1"/>
                </a:solidFill>
                <a:latin typeface="+mn-lt"/>
              </a:rPr>
              <a:t>“</a:t>
            </a:r>
            <a:r>
              <a:rPr lang="en-US" sz="1000" dirty="0" err="1">
                <a:solidFill>
                  <a:schemeClr val="tx1"/>
                </a:solidFill>
                <a:latin typeface="+mn-lt"/>
              </a:rPr>
              <a:t>Nalu</a:t>
            </a:r>
            <a:r>
              <a:rPr lang="en-US" sz="1000" dirty="0">
                <a:solidFill>
                  <a:schemeClr val="tx1"/>
                </a:solidFill>
                <a:latin typeface="+mn-lt"/>
              </a:rPr>
              <a:t>/</a:t>
            </a:r>
            <a:r>
              <a:rPr lang="en-US" sz="1000" dirty="0" err="1">
                <a:solidFill>
                  <a:schemeClr val="tx1"/>
                </a:solidFill>
                <a:latin typeface="+mn-lt"/>
              </a:rPr>
              <a:t>milestoneRun.i</a:t>
            </a:r>
            <a:r>
              <a:rPr lang="en-US" sz="1000" dirty="0">
                <a:solidFill>
                  <a:schemeClr val="tx1"/>
                </a:solidFill>
                <a:latin typeface="+mn-lt"/>
              </a:rPr>
              <a:t> at master,” </a:t>
            </a:r>
            <a:r>
              <a:rPr lang="en-US" sz="1000" dirty="0">
                <a:solidFill>
                  <a:schemeClr val="tx1"/>
                </a:solidFill>
                <a:latin typeface="+mn-lt"/>
                <a:hlinkClick r:id="rId4"/>
              </a:rPr>
              <a:t>https://github.com/NaluCFD/Nalu/blob/master/reg_tests/test_files/milestoneRun/milestoneRun.i</a:t>
            </a:r>
            <a:r>
              <a:rPr lang="en-US" sz="1000" dirty="0">
                <a:solidFill>
                  <a:schemeClr val="tx1"/>
                </a:solidFill>
                <a:latin typeface="+mn-lt"/>
              </a:rPr>
              <a:t>, Sep. 2018.</a:t>
            </a:r>
          </a:p>
          <a:p>
            <a:pPr marL="544059" lvl="1" indent="-342900">
              <a:buFont typeface="+mj-lt"/>
              <a:buAutoNum type="arabicPeriod"/>
            </a:pPr>
            <a:r>
              <a:rPr lang="en-US" sz="1000" dirty="0">
                <a:solidFill>
                  <a:schemeClr val="tx1"/>
                </a:solidFill>
                <a:latin typeface="+mn-lt"/>
              </a:rPr>
              <a:t>A. M. </a:t>
            </a:r>
            <a:r>
              <a:rPr lang="en-US" sz="1000" dirty="0" err="1">
                <a:solidFill>
                  <a:schemeClr val="tx1"/>
                </a:solidFill>
                <a:latin typeface="+mn-lt"/>
              </a:rPr>
              <a:t>Agelastos</a:t>
            </a:r>
            <a:r>
              <a:rPr lang="en-US" sz="1000" dirty="0">
                <a:solidFill>
                  <a:schemeClr val="tx1"/>
                </a:solidFill>
                <a:latin typeface="+mn-lt"/>
              </a:rPr>
              <a:t> and P. T. Lin, “Simulation Information Regarding Sandia National Laboratories’ Trinity Capability Improvement Metric,” Sandia National Laboratories, Albuquerque, New Mexico 87185 and Livermore, California 94550, Technical report SAND2013-8748, October 2013.</a:t>
            </a:r>
          </a:p>
          <a:p>
            <a:pPr marL="544059" lvl="1" indent="-342900">
              <a:buFont typeface="+mj-lt"/>
              <a:buAutoNum type="arabicPeriod"/>
            </a:pPr>
            <a:r>
              <a:rPr lang="en-US" sz="1000" dirty="0" err="1">
                <a:solidFill>
                  <a:schemeClr val="tx1"/>
                </a:solidFill>
                <a:latin typeface="+mn-lt"/>
              </a:rPr>
              <a:t>M.Rajan</a:t>
            </a:r>
            <a:r>
              <a:rPr lang="en-US" sz="1000" dirty="0">
                <a:solidFill>
                  <a:schemeClr val="tx1"/>
                </a:solidFill>
                <a:latin typeface="+mn-lt"/>
              </a:rPr>
              <a:t>, </a:t>
            </a:r>
            <a:r>
              <a:rPr lang="en-US" sz="1000" dirty="0" err="1">
                <a:solidFill>
                  <a:schemeClr val="tx1"/>
                </a:solidFill>
                <a:latin typeface="+mn-lt"/>
              </a:rPr>
              <a:t>N.Wichmann</a:t>
            </a:r>
            <a:r>
              <a:rPr lang="en-US" sz="1000" dirty="0">
                <a:solidFill>
                  <a:schemeClr val="tx1"/>
                </a:solidFill>
                <a:latin typeface="+mn-lt"/>
              </a:rPr>
              <a:t>, </a:t>
            </a:r>
            <a:r>
              <a:rPr lang="en-US" sz="1000" dirty="0" err="1">
                <a:solidFill>
                  <a:schemeClr val="tx1"/>
                </a:solidFill>
                <a:latin typeface="+mn-lt"/>
              </a:rPr>
              <a:t>R.Baker</a:t>
            </a:r>
            <a:r>
              <a:rPr lang="en-US" sz="1000" dirty="0">
                <a:solidFill>
                  <a:schemeClr val="tx1"/>
                </a:solidFill>
                <a:latin typeface="+mn-lt"/>
              </a:rPr>
              <a:t>, </a:t>
            </a:r>
            <a:r>
              <a:rPr lang="en-US" sz="1000" dirty="0" err="1">
                <a:solidFill>
                  <a:schemeClr val="tx1"/>
                </a:solidFill>
                <a:latin typeface="+mn-lt"/>
              </a:rPr>
              <a:t>E.W.Draeger</a:t>
            </a:r>
            <a:r>
              <a:rPr lang="en-US" sz="1000" dirty="0">
                <a:solidFill>
                  <a:schemeClr val="tx1"/>
                </a:solidFill>
                <a:latin typeface="+mn-lt"/>
              </a:rPr>
              <a:t>, </a:t>
            </a:r>
            <a:r>
              <a:rPr lang="en-US" sz="1000" dirty="0" err="1">
                <a:solidFill>
                  <a:schemeClr val="tx1"/>
                </a:solidFill>
                <a:latin typeface="+mn-lt"/>
              </a:rPr>
              <a:t>S.Domino</a:t>
            </a:r>
            <a:r>
              <a:rPr lang="en-US" sz="1000" dirty="0">
                <a:solidFill>
                  <a:schemeClr val="tx1"/>
                </a:solidFill>
                <a:latin typeface="+mn-lt"/>
              </a:rPr>
              <a:t>, C. </a:t>
            </a:r>
            <a:r>
              <a:rPr lang="en-US" sz="1000" dirty="0" err="1">
                <a:solidFill>
                  <a:schemeClr val="tx1"/>
                </a:solidFill>
                <a:latin typeface="+mn-lt"/>
              </a:rPr>
              <a:t>Nuss</a:t>
            </a:r>
            <a:r>
              <a:rPr lang="en-US" sz="1000" dirty="0">
                <a:solidFill>
                  <a:schemeClr val="tx1"/>
                </a:solidFill>
                <a:latin typeface="+mn-lt"/>
              </a:rPr>
              <a:t>, P. Carrier, R. Olson, S. Anderson, M. Davis, and A. </a:t>
            </a:r>
            <a:r>
              <a:rPr lang="en-US" sz="1000" dirty="0" err="1">
                <a:solidFill>
                  <a:schemeClr val="tx1"/>
                </a:solidFill>
                <a:latin typeface="+mn-lt"/>
              </a:rPr>
              <a:t>Agelastos</a:t>
            </a:r>
            <a:r>
              <a:rPr lang="en-US" sz="1000" dirty="0">
                <a:solidFill>
                  <a:schemeClr val="tx1"/>
                </a:solidFill>
                <a:latin typeface="+mn-lt"/>
              </a:rPr>
              <a:t>, “Performance on Trinity (a Cray XC40) with Acceptance Applications and Benchmarks,” in Proc. Cray User’s Group, 2016.</a:t>
            </a:r>
          </a:p>
          <a:p>
            <a:pPr marL="544059" lvl="1" indent="-342900">
              <a:buFont typeface="+mj-lt"/>
              <a:buAutoNum type="arabicPeriod"/>
            </a:pPr>
            <a:r>
              <a:rPr lang="en-US" sz="1000" dirty="0">
                <a:solidFill>
                  <a:schemeClr val="tx1"/>
                </a:solidFill>
                <a:latin typeface="+mn-lt"/>
              </a:rPr>
              <a:t>A. M. </a:t>
            </a:r>
            <a:r>
              <a:rPr lang="en-US" sz="1000" dirty="0" err="1">
                <a:solidFill>
                  <a:schemeClr val="tx1"/>
                </a:solidFill>
                <a:latin typeface="+mn-lt"/>
              </a:rPr>
              <a:t>Agelastos</a:t>
            </a:r>
            <a:r>
              <a:rPr lang="en-US" sz="1000" dirty="0">
                <a:solidFill>
                  <a:schemeClr val="tx1"/>
                </a:solidFill>
                <a:latin typeface="+mn-lt"/>
              </a:rPr>
              <a:t>, M. </a:t>
            </a:r>
            <a:r>
              <a:rPr lang="en-US" sz="1000" dirty="0" err="1">
                <a:solidFill>
                  <a:schemeClr val="tx1"/>
                </a:solidFill>
                <a:latin typeface="+mn-lt"/>
              </a:rPr>
              <a:t>Rajan</a:t>
            </a:r>
            <a:r>
              <a:rPr lang="en-US" sz="1000" dirty="0">
                <a:solidFill>
                  <a:schemeClr val="tx1"/>
                </a:solidFill>
                <a:latin typeface="+mn-lt"/>
              </a:rPr>
              <a:t>, N. Wichmann, R. Baker, S. Domino, E.W. Draeger, S. Anderson, J. </a:t>
            </a:r>
            <a:r>
              <a:rPr lang="en-US" sz="1000" dirty="0" err="1">
                <a:solidFill>
                  <a:schemeClr val="tx1"/>
                </a:solidFill>
                <a:latin typeface="+mn-lt"/>
              </a:rPr>
              <a:t>Balma</a:t>
            </a:r>
            <a:r>
              <a:rPr lang="en-US" sz="1000" dirty="0">
                <a:solidFill>
                  <a:schemeClr val="tx1"/>
                </a:solidFill>
                <a:latin typeface="+mn-lt"/>
              </a:rPr>
              <a:t>, S. Behling, M. Berry, P. Carrier, M. Davis, K. McMahon, D. </a:t>
            </a:r>
            <a:r>
              <a:rPr lang="en-US" sz="1000" dirty="0" err="1">
                <a:solidFill>
                  <a:schemeClr val="tx1"/>
                </a:solidFill>
                <a:latin typeface="+mn-lt"/>
              </a:rPr>
              <a:t>Sandness</a:t>
            </a:r>
            <a:r>
              <a:rPr lang="en-US" sz="1000" dirty="0">
                <a:solidFill>
                  <a:schemeClr val="tx1"/>
                </a:solidFill>
                <a:latin typeface="+mn-lt"/>
              </a:rPr>
              <a:t>, K. Thomas, S. Warren, and T. Zhu, “Performance on Trinity Phase 2 (a Cray XC40 utilizing Intel Xeon Phi processors) with Acceptance Applications and Benchmarks,” in Proc. Cray User’s Group, 2017.</a:t>
            </a:r>
          </a:p>
        </p:txBody>
      </p:sp>
      <p:pic>
        <p:nvPicPr>
          <p:cNvPr id="7" name="Picture 6">
            <a:extLst>
              <a:ext uri="{FF2B5EF4-FFF2-40B4-BE49-F238E27FC236}">
                <a16:creationId xmlns:a16="http://schemas.microsoft.com/office/drawing/2014/main" xmlns="" id="{83283816-06AC-FE4A-97F0-74B1E5A0E8D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58213" y="1219201"/>
            <a:ext cx="3847713" cy="3759200"/>
          </a:xfrm>
          <a:prstGeom prst="rect">
            <a:avLst/>
          </a:prstGeom>
        </p:spPr>
      </p:pic>
      <p:cxnSp>
        <p:nvCxnSpPr>
          <p:cNvPr id="9" name="Straight Connector 8">
            <a:extLst>
              <a:ext uri="{FF2B5EF4-FFF2-40B4-BE49-F238E27FC236}">
                <a16:creationId xmlns:a16="http://schemas.microsoft.com/office/drawing/2014/main" xmlns="" id="{C8259314-A260-644E-98F1-34ED7810C934}"/>
              </a:ext>
            </a:extLst>
          </p:cNvPr>
          <p:cNvCxnSpPr>
            <a:cxnSpLocks/>
          </p:cNvCxnSpPr>
          <p:nvPr/>
        </p:nvCxnSpPr>
        <p:spPr>
          <a:xfrm>
            <a:off x="0" y="5245585"/>
            <a:ext cx="121920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59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66D7B-74AC-814C-83EF-7A7AE775BBD9}"/>
              </a:ext>
            </a:extLst>
          </p:cNvPr>
          <p:cNvSpPr>
            <a:spLocks noGrp="1"/>
          </p:cNvSpPr>
          <p:nvPr>
            <p:ph type="title"/>
          </p:nvPr>
        </p:nvSpPr>
        <p:spPr/>
        <p:txBody>
          <a:bodyPr/>
          <a:lstStyle/>
          <a:p>
            <a:r>
              <a:rPr lang="en-US" dirty="0"/>
              <a:t>Performance Testing Description</a:t>
            </a:r>
          </a:p>
        </p:txBody>
      </p:sp>
      <p:sp>
        <p:nvSpPr>
          <p:cNvPr id="4" name="Slide Number Placeholder 3">
            <a:extLst>
              <a:ext uri="{FF2B5EF4-FFF2-40B4-BE49-F238E27FC236}">
                <a16:creationId xmlns:a16="http://schemas.microsoft.com/office/drawing/2014/main" xmlns="" id="{7D9EA044-F995-FD44-B57F-46A417090E33}"/>
              </a:ext>
            </a:extLst>
          </p:cNvPr>
          <p:cNvSpPr>
            <a:spLocks noGrp="1"/>
          </p:cNvSpPr>
          <p:nvPr>
            <p:ph type="sldNum" sz="quarter" idx="4"/>
          </p:nvPr>
        </p:nvSpPr>
        <p:spPr/>
        <p:txBody>
          <a:bodyPr/>
          <a:lstStyle/>
          <a:p>
            <a:fld id="{6113E31D-E2AB-40D1-8B51-AFA5AFEF393A}" type="slidenum">
              <a:rPr lang="en-US" smtClean="0"/>
              <a:t>15</a:t>
            </a:fld>
            <a:endParaRPr lang="en-US" dirty="0"/>
          </a:p>
        </p:txBody>
      </p:sp>
      <p:sp>
        <p:nvSpPr>
          <p:cNvPr id="3" name="Content Placeholder 2">
            <a:extLst>
              <a:ext uri="{FF2B5EF4-FFF2-40B4-BE49-F238E27FC236}">
                <a16:creationId xmlns:a16="http://schemas.microsoft.com/office/drawing/2014/main" xmlns="" id="{BD9E652B-B69E-1149-9445-7A24CC8A89D1}"/>
              </a:ext>
            </a:extLst>
          </p:cNvPr>
          <p:cNvSpPr>
            <a:spLocks noGrp="1"/>
          </p:cNvSpPr>
          <p:nvPr>
            <p:ph type="body" sz="quarter" idx="10"/>
          </p:nvPr>
        </p:nvSpPr>
        <p:spPr>
          <a:xfrm>
            <a:off x="720648" y="860916"/>
            <a:ext cx="10058400" cy="5315031"/>
          </a:xfrm>
        </p:spPr>
        <p:txBody>
          <a:bodyPr>
            <a:normAutofit/>
          </a:bodyPr>
          <a:lstStyle/>
          <a:p>
            <a:r>
              <a:rPr lang="en-US" b="1" dirty="0"/>
              <a:t>Test Characteristics:</a:t>
            </a:r>
          </a:p>
          <a:p>
            <a:pPr lvl="1"/>
            <a:r>
              <a:rPr lang="en-US" dirty="0"/>
              <a:t>Strong scale </a:t>
            </a:r>
            <a:r>
              <a:rPr lang="en-US" dirty="0" smtClean="0"/>
              <a:t>problem</a:t>
            </a:r>
          </a:p>
          <a:p>
            <a:pPr lvl="2"/>
            <a:r>
              <a:rPr lang="en-US" dirty="0" smtClean="0"/>
              <a:t>36 MPI ranks per node</a:t>
            </a:r>
          </a:p>
          <a:p>
            <a:pPr lvl="2"/>
            <a:r>
              <a:rPr lang="en-US" dirty="0" smtClean="0"/>
              <a:t>No </a:t>
            </a:r>
            <a:r>
              <a:rPr lang="en-US" dirty="0"/>
              <a:t>threading</a:t>
            </a:r>
          </a:p>
          <a:p>
            <a:pPr lvl="2"/>
            <a:r>
              <a:rPr lang="en-US" dirty="0"/>
              <a:t>Bind ranks to socket</a:t>
            </a:r>
          </a:p>
          <a:p>
            <a:pPr lvl="1"/>
            <a:r>
              <a:rPr lang="en-US" dirty="0"/>
              <a:t>Measure the the `</a:t>
            </a:r>
            <a:r>
              <a:rPr lang="en-US" dirty="0" err="1"/>
              <a:t>mpiexec</a:t>
            </a:r>
            <a:r>
              <a:rPr lang="en-US" dirty="0"/>
              <a:t>` process wall time for both native and container simulations</a:t>
            </a:r>
          </a:p>
          <a:p>
            <a:pPr lvl="1"/>
            <a:r>
              <a:rPr lang="en-US" dirty="0"/>
              <a:t>Extract the maximum resident set size (</a:t>
            </a:r>
            <a:r>
              <a:rPr lang="en-US" dirty="0" err="1"/>
              <a:t>MaxRSS</a:t>
            </a:r>
            <a:r>
              <a:rPr lang="en-US" dirty="0"/>
              <a:t>) for the `</a:t>
            </a:r>
            <a:r>
              <a:rPr lang="en-US" dirty="0" err="1"/>
              <a:t>mpiexec</a:t>
            </a:r>
            <a:r>
              <a:rPr lang="en-US" dirty="0"/>
              <a:t>` process and all of its sub-processes on the head node for both native and container simulations</a:t>
            </a:r>
          </a:p>
          <a:p>
            <a:pPr lvl="2"/>
            <a:r>
              <a:rPr lang="en-US" dirty="0"/>
              <a:t>We want to gather all overhead the Singularity container runtime imposes over a native simulation</a:t>
            </a:r>
          </a:p>
          <a:p>
            <a:pPr lvl="2"/>
            <a:r>
              <a:rPr lang="en-US" dirty="0"/>
              <a:t>The tested methodology for the Singularity container simulation is: </a:t>
            </a:r>
            <a:endParaRPr lang="en-US" dirty="0">
              <a:latin typeface="Courier" pitchFamily="2" charset="0"/>
            </a:endParaRPr>
          </a:p>
          <a:p>
            <a:pPr marL="384030" lvl="2" indent="0">
              <a:buNone/>
            </a:pPr>
            <a:r>
              <a:rPr lang="en-US" dirty="0">
                <a:latin typeface="Courier" pitchFamily="2" charset="0"/>
              </a:rPr>
              <a:t>		</a:t>
            </a:r>
            <a:r>
              <a:rPr lang="en-US" dirty="0" err="1">
                <a:latin typeface="Courier" pitchFamily="2" charset="0"/>
              </a:rPr>
              <a:t>mpiexec</a:t>
            </a:r>
            <a:r>
              <a:rPr lang="en-US" dirty="0">
                <a:latin typeface="Courier" pitchFamily="2" charset="0"/>
              </a:rPr>
              <a:t> -&gt; singularity exec -&gt; bash -&gt; </a:t>
            </a:r>
            <a:r>
              <a:rPr lang="en-US" dirty="0" err="1">
                <a:latin typeface="Courier" pitchFamily="2" charset="0"/>
              </a:rPr>
              <a:t>nalu</a:t>
            </a:r>
            <a:endParaRPr lang="en-US" dirty="0"/>
          </a:p>
          <a:p>
            <a:pPr lvl="1"/>
            <a:r>
              <a:rPr lang="en-US" dirty="0"/>
              <a:t>Extract the maximum resident set size (</a:t>
            </a:r>
            <a:r>
              <a:rPr lang="en-US" dirty="0" err="1"/>
              <a:t>MaxRSS</a:t>
            </a:r>
            <a:r>
              <a:rPr lang="en-US" dirty="0"/>
              <a:t>) for all of the </a:t>
            </a:r>
            <a:r>
              <a:rPr lang="en-US" dirty="0" err="1"/>
              <a:t>Nalu</a:t>
            </a:r>
            <a:r>
              <a:rPr lang="en-US" dirty="0"/>
              <a:t> MPI processes across all nodes and compute the “average” </a:t>
            </a:r>
            <a:r>
              <a:rPr lang="en-US" dirty="0" err="1"/>
              <a:t>MaxRSS</a:t>
            </a:r>
            <a:r>
              <a:rPr lang="en-US" dirty="0"/>
              <a:t> for </a:t>
            </a:r>
            <a:r>
              <a:rPr lang="en-US" dirty="0" err="1"/>
              <a:t>Nalu</a:t>
            </a:r>
            <a:endParaRPr lang="en-US" dirty="0"/>
          </a:p>
          <a:p>
            <a:pPr lvl="2"/>
            <a:r>
              <a:rPr lang="en-US" dirty="0"/>
              <a:t>This value is computed for both the native and container simulations so that the former can be subtracted from the latter to compute the container overhead</a:t>
            </a:r>
          </a:p>
          <a:p>
            <a:pPr lvl="2"/>
            <a:r>
              <a:rPr lang="en-US" dirty="0"/>
              <a:t>This was extracted via LDPXI using LD_PRELOAD to attach to the native and containerized </a:t>
            </a:r>
            <a:r>
              <a:rPr lang="en-US" dirty="0" err="1"/>
              <a:t>Nalu</a:t>
            </a:r>
            <a:r>
              <a:rPr lang="en-US" dirty="0"/>
              <a:t> processes; LDPXI extracts this via </a:t>
            </a:r>
            <a:r>
              <a:rPr lang="en-US" dirty="0" err="1">
                <a:latin typeface="Courier" pitchFamily="2" charset="0"/>
              </a:rPr>
              <a:t>ru_maxrss</a:t>
            </a:r>
            <a:r>
              <a:rPr lang="en-US" dirty="0">
                <a:latin typeface="Courier" pitchFamily="2" charset="0"/>
              </a:rPr>
              <a:t> </a:t>
            </a:r>
            <a:r>
              <a:rPr lang="en-US" dirty="0"/>
              <a:t>from </a:t>
            </a:r>
            <a:r>
              <a:rPr lang="en-US" dirty="0" err="1">
                <a:latin typeface="Courier" pitchFamily="2" charset="0"/>
              </a:rPr>
              <a:t>getrusage</a:t>
            </a:r>
            <a:r>
              <a:rPr lang="en-US" dirty="0">
                <a:latin typeface="Courier" pitchFamily="2" charset="0"/>
              </a:rPr>
              <a:t>()</a:t>
            </a:r>
            <a:r>
              <a:rPr lang="en-US" dirty="0">
                <a:latin typeface="Helvetica" pitchFamily="2" charset="0"/>
              </a:rPr>
              <a:t> at the end of the simulation</a:t>
            </a:r>
            <a:endParaRPr lang="en-US" dirty="0">
              <a:latin typeface="Courier" pitchFamily="2" charset="0"/>
            </a:endParaRPr>
          </a:p>
        </p:txBody>
      </p:sp>
      <p:sp>
        <p:nvSpPr>
          <p:cNvPr id="5" name="Rounded Rectangle 4">
            <a:extLst>
              <a:ext uri="{FF2B5EF4-FFF2-40B4-BE49-F238E27FC236}">
                <a16:creationId xmlns:a16="http://schemas.microsoft.com/office/drawing/2014/main" xmlns="" id="{6004A964-66E6-CD4E-B691-50B2B4D68586}"/>
              </a:ext>
            </a:extLst>
          </p:cNvPr>
          <p:cNvSpPr/>
          <p:nvPr/>
        </p:nvSpPr>
        <p:spPr>
          <a:xfrm>
            <a:off x="392243" y="6175948"/>
            <a:ext cx="11407515" cy="3747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Wall Time and Memory Are Key Performance Parameters for </a:t>
            </a:r>
            <a:r>
              <a:rPr lang="en-US"/>
              <a:t>Production Workloads</a:t>
            </a:r>
            <a:endParaRPr lang="en-US" dirty="0"/>
          </a:p>
        </p:txBody>
      </p:sp>
    </p:spTree>
    <p:extLst>
      <p:ext uri="{BB962C8B-B14F-4D97-AF65-F5344CB8AC3E}">
        <p14:creationId xmlns:p14="http://schemas.microsoft.com/office/powerpoint/2010/main" val="99210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932D41-C54C-6E4C-9039-661F5137971D}"/>
              </a:ext>
            </a:extLst>
          </p:cNvPr>
          <p:cNvSpPr>
            <a:spLocks noGrp="1"/>
          </p:cNvSpPr>
          <p:nvPr>
            <p:ph type="title"/>
          </p:nvPr>
        </p:nvSpPr>
        <p:spPr/>
        <p:txBody>
          <a:bodyPr/>
          <a:lstStyle/>
          <a:p>
            <a:r>
              <a:rPr lang="en-US" dirty="0"/>
              <a:t>Build &amp; Environment Description</a:t>
            </a:r>
          </a:p>
        </p:txBody>
      </p:sp>
      <p:sp>
        <p:nvSpPr>
          <p:cNvPr id="4" name="Slide Number Placeholder 3">
            <a:extLst>
              <a:ext uri="{FF2B5EF4-FFF2-40B4-BE49-F238E27FC236}">
                <a16:creationId xmlns:a16="http://schemas.microsoft.com/office/drawing/2014/main" xmlns="" id="{F9841055-7120-C74B-876C-18A8E50CEA09}"/>
              </a:ext>
            </a:extLst>
          </p:cNvPr>
          <p:cNvSpPr>
            <a:spLocks noGrp="1"/>
          </p:cNvSpPr>
          <p:nvPr>
            <p:ph type="sldNum" sz="quarter" idx="4"/>
          </p:nvPr>
        </p:nvSpPr>
        <p:spPr/>
        <p:txBody>
          <a:bodyPr/>
          <a:lstStyle/>
          <a:p>
            <a:fld id="{6113E31D-E2AB-40D1-8B51-AFA5AFEF393A}" type="slidenum">
              <a:rPr lang="en-US" smtClean="0"/>
              <a:t>16</a:t>
            </a:fld>
            <a:endParaRPr lang="en-US" dirty="0"/>
          </a:p>
        </p:txBody>
      </p:sp>
      <p:sp>
        <p:nvSpPr>
          <p:cNvPr id="3" name="Content Placeholder 2">
            <a:extLst>
              <a:ext uri="{FF2B5EF4-FFF2-40B4-BE49-F238E27FC236}">
                <a16:creationId xmlns:a16="http://schemas.microsoft.com/office/drawing/2014/main" xmlns="" id="{AE8957DE-539A-BD48-9113-C8E798349B23}"/>
              </a:ext>
            </a:extLst>
          </p:cNvPr>
          <p:cNvSpPr>
            <a:spLocks noGrp="1"/>
          </p:cNvSpPr>
          <p:nvPr>
            <p:ph type="body" sz="quarter" idx="10"/>
          </p:nvPr>
        </p:nvSpPr>
        <p:spPr>
          <a:xfrm>
            <a:off x="484348" y="1181339"/>
            <a:ext cx="8089809" cy="4853702"/>
          </a:xfrm>
        </p:spPr>
        <p:txBody>
          <a:bodyPr>
            <a:normAutofit/>
          </a:bodyPr>
          <a:lstStyle/>
          <a:p>
            <a:endParaRPr lang="en-US" b="1" dirty="0"/>
          </a:p>
          <a:p>
            <a:r>
              <a:rPr lang="en-US" b="1" dirty="0"/>
              <a:t>Doom Software Stack:</a:t>
            </a:r>
          </a:p>
          <a:p>
            <a:pPr lvl="1"/>
            <a:r>
              <a:rPr lang="en-US" dirty="0"/>
              <a:t>TOSS 3.3-1 (~RHEL 7.5)</a:t>
            </a:r>
          </a:p>
          <a:p>
            <a:pPr lvl="1"/>
            <a:r>
              <a:rPr lang="en-US" dirty="0"/>
              <a:t>gnu-7.3.1, </a:t>
            </a:r>
            <a:r>
              <a:rPr lang="en-US" dirty="0" err="1"/>
              <a:t>OpenMPI</a:t>
            </a:r>
            <a:r>
              <a:rPr lang="en-US" dirty="0"/>
              <a:t> 2.1.1</a:t>
            </a:r>
          </a:p>
          <a:p>
            <a:pPr lvl="1"/>
            <a:r>
              <a:rPr lang="en-US" dirty="0"/>
              <a:t>hwloc-1.11.8</a:t>
            </a:r>
          </a:p>
          <a:p>
            <a:r>
              <a:rPr lang="en-US" b="1" dirty="0"/>
              <a:t>Container Software Stack:</a:t>
            </a:r>
          </a:p>
          <a:p>
            <a:pPr lvl="1"/>
            <a:r>
              <a:rPr lang="en-US" dirty="0"/>
              <a:t>CentOS 7.5.1804 (~RHEL 7.5)</a:t>
            </a:r>
          </a:p>
          <a:p>
            <a:pPr lvl="1"/>
            <a:r>
              <a:rPr lang="en-US" dirty="0"/>
              <a:t>gnu-7.2.0, </a:t>
            </a:r>
            <a:r>
              <a:rPr lang="en-US" dirty="0" err="1"/>
              <a:t>OpenMPI</a:t>
            </a:r>
            <a:r>
              <a:rPr lang="en-US" dirty="0"/>
              <a:t> 2.1.1</a:t>
            </a:r>
          </a:p>
          <a:p>
            <a:pPr lvl="1"/>
            <a:r>
              <a:rPr lang="en-US" dirty="0"/>
              <a:t>hwloc-1.11.1</a:t>
            </a:r>
          </a:p>
          <a:p>
            <a:pPr lvl="1"/>
            <a:r>
              <a:rPr lang="en-US" dirty="0" err="1"/>
              <a:t>olv</a:t>
            </a:r>
            <a:r>
              <a:rPr lang="en-US" dirty="0"/>
              <a:t>-plugin</a:t>
            </a:r>
          </a:p>
          <a:p>
            <a:pPr lvl="1"/>
            <a:endParaRPr lang="en-US" dirty="0"/>
          </a:p>
        </p:txBody>
      </p:sp>
      <p:sp>
        <p:nvSpPr>
          <p:cNvPr id="5" name="Content Placeholder 2">
            <a:extLst>
              <a:ext uri="{FF2B5EF4-FFF2-40B4-BE49-F238E27FC236}">
                <a16:creationId xmlns:a16="http://schemas.microsoft.com/office/drawing/2014/main" xmlns="" id="{5278D686-D0FC-514B-AD8B-B1CB6381E10E}"/>
              </a:ext>
            </a:extLst>
          </p:cNvPr>
          <p:cNvSpPr txBox="1">
            <a:spLocks/>
          </p:cNvSpPr>
          <p:nvPr/>
        </p:nvSpPr>
        <p:spPr>
          <a:xfrm>
            <a:off x="5514535" y="1429232"/>
            <a:ext cx="2749913" cy="343363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b="1" dirty="0">
              <a:solidFill>
                <a:schemeClr val="tx1"/>
              </a:solidFill>
              <a:latin typeface="Helvetica" charset="0"/>
              <a:ea typeface="Helvetica" charset="0"/>
              <a:cs typeface="Helvetica" charset="0"/>
            </a:endParaRPr>
          </a:p>
          <a:p>
            <a:r>
              <a:rPr lang="en-US" b="1" dirty="0" err="1">
                <a:solidFill>
                  <a:schemeClr val="tx1"/>
                </a:solidFill>
                <a:latin typeface="Helvetica" charset="0"/>
                <a:ea typeface="Helvetica" charset="0"/>
                <a:cs typeface="Helvetica" charset="0"/>
              </a:rPr>
              <a:t>Nalu</a:t>
            </a:r>
            <a:r>
              <a:rPr lang="en-US" b="1" dirty="0">
                <a:solidFill>
                  <a:schemeClr val="tx1"/>
                </a:solidFill>
                <a:latin typeface="Helvetica" charset="0"/>
                <a:ea typeface="Helvetica" charset="0"/>
                <a:cs typeface="Helvetica" charset="0"/>
              </a:rPr>
              <a:t> Dependencies:</a:t>
            </a:r>
          </a:p>
          <a:p>
            <a:pPr lvl="1"/>
            <a:r>
              <a:rPr lang="en-US" dirty="0">
                <a:solidFill>
                  <a:schemeClr val="tx1"/>
                </a:solidFill>
                <a:latin typeface="Helvetica" charset="0"/>
                <a:ea typeface="Helvetica" charset="0"/>
                <a:cs typeface="Helvetica" charset="0"/>
              </a:rPr>
              <a:t>zlib-1.2.11</a:t>
            </a:r>
          </a:p>
          <a:p>
            <a:pPr lvl="1"/>
            <a:r>
              <a:rPr lang="en-US" dirty="0">
                <a:solidFill>
                  <a:schemeClr val="tx1"/>
                </a:solidFill>
                <a:latin typeface="Helvetica" charset="0"/>
                <a:ea typeface="Helvetica" charset="0"/>
                <a:cs typeface="Helvetica" charset="0"/>
              </a:rPr>
              <a:t>bzip2-1.0.6</a:t>
            </a:r>
          </a:p>
          <a:p>
            <a:pPr lvl="1"/>
            <a:r>
              <a:rPr lang="en-US" dirty="0">
                <a:solidFill>
                  <a:schemeClr val="tx1"/>
                </a:solidFill>
                <a:latin typeface="Helvetica" charset="0"/>
                <a:ea typeface="Helvetica" charset="0"/>
                <a:cs typeface="Helvetica" charset="0"/>
              </a:rPr>
              <a:t>boost-1.65.0</a:t>
            </a:r>
          </a:p>
          <a:p>
            <a:pPr lvl="1"/>
            <a:r>
              <a:rPr lang="en-US" dirty="0">
                <a:solidFill>
                  <a:schemeClr val="tx1"/>
                </a:solidFill>
                <a:latin typeface="Helvetica" charset="0"/>
                <a:ea typeface="Helvetica" charset="0"/>
                <a:cs typeface="Helvetica" charset="0"/>
              </a:rPr>
              <a:t>hdf5-1.8.19</a:t>
            </a:r>
          </a:p>
          <a:p>
            <a:pPr lvl="1"/>
            <a:r>
              <a:rPr lang="en-US" dirty="0">
                <a:solidFill>
                  <a:schemeClr val="tx1"/>
                </a:solidFill>
                <a:latin typeface="Helvetica" charset="0"/>
                <a:ea typeface="Helvetica" charset="0"/>
                <a:cs typeface="Helvetica" charset="0"/>
              </a:rPr>
              <a:t>pnetcdf-1.8.1</a:t>
            </a:r>
          </a:p>
          <a:p>
            <a:pPr lvl="1"/>
            <a:r>
              <a:rPr lang="en-US" dirty="0">
                <a:solidFill>
                  <a:schemeClr val="tx1"/>
                </a:solidFill>
                <a:latin typeface="Helvetica" charset="0"/>
                <a:ea typeface="Helvetica" charset="0"/>
                <a:cs typeface="Helvetica" charset="0"/>
              </a:rPr>
              <a:t>netcdf-4.4.1</a:t>
            </a:r>
          </a:p>
          <a:p>
            <a:pPr lvl="1"/>
            <a:r>
              <a:rPr lang="en-US" dirty="0">
                <a:solidFill>
                  <a:schemeClr val="tx1"/>
                </a:solidFill>
                <a:latin typeface="Helvetica" charset="0"/>
                <a:ea typeface="Helvetica" charset="0"/>
                <a:cs typeface="Helvetica" charset="0"/>
              </a:rPr>
              <a:t>parmetis-4.0.3</a:t>
            </a:r>
          </a:p>
        </p:txBody>
      </p:sp>
      <p:sp>
        <p:nvSpPr>
          <p:cNvPr id="6" name="Content Placeholder 2">
            <a:extLst>
              <a:ext uri="{FF2B5EF4-FFF2-40B4-BE49-F238E27FC236}">
                <a16:creationId xmlns:a16="http://schemas.microsoft.com/office/drawing/2014/main" xmlns="" id="{F2DB4A8E-552D-0447-8939-1945C2341E55}"/>
              </a:ext>
            </a:extLst>
          </p:cNvPr>
          <p:cNvSpPr txBox="1">
            <a:spLocks/>
          </p:cNvSpPr>
          <p:nvPr/>
        </p:nvSpPr>
        <p:spPr>
          <a:xfrm>
            <a:off x="8264448" y="1429231"/>
            <a:ext cx="3927552" cy="3433635"/>
          </a:xfrm>
          <a:prstGeom prst="rect">
            <a:avLst/>
          </a:prstGeom>
        </p:spPr>
        <p:txBody>
          <a:bodyPr vert="horz" lIns="0" tIns="45720" rIns="0" bIns="45720" rtlCol="0">
            <a:normAutofit/>
          </a:bodyPr>
          <a:lstStyle>
            <a:lvl1pPr marL="91436" indent="-91436"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Char char=" "/>
              <a:defRPr sz="2000" kern="1200">
                <a:solidFill>
                  <a:schemeClr val="bg1"/>
                </a:solidFill>
                <a:latin typeface="Garamond" charset="0"/>
                <a:ea typeface="Garamond" charset="0"/>
                <a:cs typeface="Garamond" charset="0"/>
              </a:defRPr>
            </a:lvl1pPr>
            <a:lvl2pPr marL="384029" indent="-182870" algn="l" defTabSz="914354" rtl="0" eaLnBrk="1" latinLnBrk="0" hangingPunct="1">
              <a:lnSpc>
                <a:spcPct val="90000"/>
              </a:lnSpc>
              <a:spcBef>
                <a:spcPts val="200"/>
              </a:spcBef>
              <a:spcAft>
                <a:spcPts val="400"/>
              </a:spcAft>
              <a:buClr>
                <a:srgbClr val="00B0F0"/>
              </a:buClr>
              <a:buFont typeface="Calibri" pitchFamily="34" charset="0"/>
              <a:buChar char="◦"/>
              <a:defRPr sz="1800" kern="1200">
                <a:solidFill>
                  <a:schemeClr val="bg1"/>
                </a:solidFill>
                <a:latin typeface="Garamond" charset="0"/>
                <a:ea typeface="Garamond" charset="0"/>
                <a:cs typeface="Garamond" charset="0"/>
              </a:defRPr>
            </a:lvl2pPr>
            <a:lvl3pPr marL="566900"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3pPr>
            <a:lvl4pPr marL="749771"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4pPr>
            <a:lvl5pPr marL="932642" indent="-182870" algn="l" defTabSz="914354" rtl="0" eaLnBrk="1" latinLnBrk="0" hangingPunct="1">
              <a:lnSpc>
                <a:spcPct val="90000"/>
              </a:lnSpc>
              <a:spcBef>
                <a:spcPts val="200"/>
              </a:spcBef>
              <a:spcAft>
                <a:spcPts val="400"/>
              </a:spcAft>
              <a:buClr>
                <a:srgbClr val="00B0F0"/>
              </a:buClr>
              <a:buFont typeface="Calibri" pitchFamily="34" charset="0"/>
              <a:buChar char="◦"/>
              <a:defRPr sz="1400" kern="1200">
                <a:solidFill>
                  <a:schemeClr val="bg1"/>
                </a:solidFill>
                <a:latin typeface="Garamond" charset="0"/>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b="1" dirty="0">
              <a:solidFill>
                <a:schemeClr val="tx1"/>
              </a:solidFill>
              <a:latin typeface="Helvetica" charset="0"/>
              <a:ea typeface="Helvetica" charset="0"/>
              <a:cs typeface="Helvetica" charset="0"/>
            </a:endParaRPr>
          </a:p>
          <a:p>
            <a:r>
              <a:rPr lang="en-US" b="1" dirty="0">
                <a:solidFill>
                  <a:schemeClr val="tx1"/>
                </a:solidFill>
                <a:latin typeface="Helvetica" charset="0"/>
                <a:ea typeface="Helvetica" charset="0"/>
                <a:cs typeface="Helvetica" charset="0"/>
              </a:rPr>
              <a:t> </a:t>
            </a:r>
          </a:p>
          <a:p>
            <a:pPr lvl="1"/>
            <a:r>
              <a:rPr lang="en-US" dirty="0">
                <a:solidFill>
                  <a:schemeClr val="tx1"/>
                </a:solidFill>
                <a:latin typeface="Helvetica" charset="0"/>
                <a:ea typeface="Helvetica" charset="0"/>
                <a:cs typeface="Helvetica" charset="0"/>
              </a:rPr>
              <a:t>superlu_dist-5.2.2</a:t>
            </a:r>
          </a:p>
          <a:p>
            <a:pPr lvl="1"/>
            <a:r>
              <a:rPr lang="en-US" dirty="0">
                <a:solidFill>
                  <a:schemeClr val="tx1"/>
                </a:solidFill>
                <a:latin typeface="Helvetica" charset="0"/>
                <a:ea typeface="Helvetica" charset="0"/>
                <a:cs typeface="Helvetica" charset="0"/>
              </a:rPr>
              <a:t>superlu-4.3</a:t>
            </a:r>
          </a:p>
          <a:p>
            <a:pPr lvl="1"/>
            <a:r>
              <a:rPr lang="en-US" dirty="0">
                <a:solidFill>
                  <a:schemeClr val="tx1"/>
                </a:solidFill>
                <a:latin typeface="Helvetica" charset="0"/>
                <a:ea typeface="Helvetica" charset="0"/>
                <a:cs typeface="Helvetica" charset="0"/>
              </a:rPr>
              <a:t>suitesparse-5.1.0</a:t>
            </a:r>
          </a:p>
          <a:p>
            <a:pPr lvl="1"/>
            <a:r>
              <a:rPr lang="en-US" dirty="0">
                <a:solidFill>
                  <a:schemeClr val="tx1"/>
                </a:solidFill>
                <a:latin typeface="Helvetica" charset="0"/>
                <a:ea typeface="Helvetica" charset="0"/>
                <a:cs typeface="Helvetica" charset="0"/>
              </a:rPr>
              <a:t>matio-1.5.9</a:t>
            </a:r>
          </a:p>
          <a:p>
            <a:pPr lvl="1"/>
            <a:r>
              <a:rPr lang="en-US" dirty="0">
                <a:solidFill>
                  <a:schemeClr val="tx1"/>
                </a:solidFill>
                <a:latin typeface="Helvetica" charset="0"/>
                <a:ea typeface="Helvetica" charset="0"/>
                <a:cs typeface="Helvetica" charset="0"/>
              </a:rPr>
              <a:t>yaml-cpp-0.5.3</a:t>
            </a:r>
          </a:p>
          <a:p>
            <a:pPr lvl="1"/>
            <a:r>
              <a:rPr lang="en-US" dirty="0">
                <a:solidFill>
                  <a:schemeClr val="tx1"/>
                </a:solidFill>
                <a:latin typeface="Helvetica" charset="0"/>
                <a:ea typeface="Helvetica" charset="0"/>
                <a:cs typeface="Helvetica" charset="0"/>
              </a:rPr>
              <a:t>Trilinos-develop-7c67b929</a:t>
            </a:r>
          </a:p>
          <a:p>
            <a:pPr lvl="1"/>
            <a:r>
              <a:rPr lang="en-US" dirty="0">
                <a:solidFill>
                  <a:schemeClr val="tx1"/>
                </a:solidFill>
                <a:latin typeface="Helvetica" charset="0"/>
                <a:ea typeface="Helvetica" charset="0"/>
                <a:cs typeface="Helvetica" charset="0"/>
              </a:rPr>
              <a:t>Nalu-master-11899aff</a:t>
            </a:r>
          </a:p>
        </p:txBody>
      </p:sp>
      <p:sp>
        <p:nvSpPr>
          <p:cNvPr id="15" name="Rounded Rectangle 14">
            <a:extLst>
              <a:ext uri="{FF2B5EF4-FFF2-40B4-BE49-F238E27FC236}">
                <a16:creationId xmlns:a16="http://schemas.microsoft.com/office/drawing/2014/main" xmlns="" id="{A9B45A4A-45B8-7F4B-95F4-C044C4C90650}"/>
              </a:ext>
            </a:extLst>
          </p:cNvPr>
          <p:cNvSpPr/>
          <p:nvPr/>
        </p:nvSpPr>
        <p:spPr>
          <a:xfrm>
            <a:off x="392243" y="6175948"/>
            <a:ext cx="11407515" cy="3747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Open Source Software Stack Enables Greater Collaboration and Testing Across Networks and Systems</a:t>
            </a:r>
          </a:p>
        </p:txBody>
      </p:sp>
    </p:spTree>
    <p:extLst>
      <p:ext uri="{BB962C8B-B14F-4D97-AF65-F5344CB8AC3E}">
        <p14:creationId xmlns:p14="http://schemas.microsoft.com/office/powerpoint/2010/main" val="178402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lvl="0" indent="0">
              <a:spcBef>
                <a:spcPts val="0"/>
              </a:spcBef>
              <a:spcAft>
                <a:spcPts val="0"/>
              </a:spcAft>
              <a:buNone/>
            </a:pPr>
            <a:fld id="{00000000-1234-1234-1234-123412341234}" type="slidenum">
              <a:rPr lang="uk-UA" smtClean="0"/>
              <a:t>17</a:t>
            </a:fld>
            <a:endParaRPr lang="uk-UA"/>
          </a:p>
        </p:txBody>
      </p:sp>
      <p:graphicFrame>
        <p:nvGraphicFramePr>
          <p:cNvPr id="5" name="Chart 4">
            <a:extLst>
              <a:ext uri="{FF2B5EF4-FFF2-40B4-BE49-F238E27FC236}">
                <a16:creationId xmlns:a16="http://schemas.microsoft.com/office/drawing/2014/main" xmlns="" id="{6146F314-8878-1B48-8512-42BA82D15EEB}"/>
              </a:ext>
            </a:extLst>
          </p:cNvPr>
          <p:cNvGraphicFramePr>
            <a:graphicFrameLocks/>
          </p:cNvGraphicFramePr>
          <p:nvPr>
            <p:extLst>
              <p:ext uri="{D42A27DB-BD31-4B8C-83A1-F6EECF244321}">
                <p14:modId xmlns:p14="http://schemas.microsoft.com/office/powerpoint/2010/main" val="360093758"/>
              </p:ext>
            </p:extLst>
          </p:nvPr>
        </p:nvGraphicFramePr>
        <p:xfrm>
          <a:off x="64951" y="196157"/>
          <a:ext cx="12002358" cy="6047272"/>
        </p:xfrm>
        <a:graphic>
          <a:graphicData uri="http://schemas.openxmlformats.org/drawingml/2006/chart">
            <c:chart xmlns:c="http://schemas.openxmlformats.org/drawingml/2006/chart" xmlns:r="http://schemas.openxmlformats.org/officeDocument/2006/relationships" r:id="rId2"/>
          </a:graphicData>
        </a:graphic>
      </p:graphicFrame>
      <p:sp>
        <p:nvSpPr>
          <p:cNvPr id="4" name="Rounded Rectangle 3">
            <a:extLst>
              <a:ext uri="{FF2B5EF4-FFF2-40B4-BE49-F238E27FC236}">
                <a16:creationId xmlns:a16="http://schemas.microsoft.com/office/drawing/2014/main" xmlns="" id="{A9B45A4A-45B8-7F4B-95F4-C044C4C90650}"/>
              </a:ext>
            </a:extLst>
          </p:cNvPr>
          <p:cNvSpPr/>
          <p:nvPr/>
        </p:nvSpPr>
        <p:spPr>
          <a:xfrm>
            <a:off x="362372" y="6412672"/>
            <a:ext cx="11407515" cy="36512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i="1" dirty="0" smtClean="0">
                <a:solidFill>
                  <a:schemeClr val="bg1">
                    <a:lumMod val="95000"/>
                  </a:schemeClr>
                </a:solidFill>
              </a:rPr>
              <a:t>Younge et. al, (U) </a:t>
            </a:r>
            <a:r>
              <a:rPr lang="en-US" sz="1400" i="1" dirty="0">
                <a:solidFill>
                  <a:schemeClr val="bg1">
                    <a:lumMod val="95000"/>
                  </a:schemeClr>
                </a:solidFill>
              </a:rPr>
              <a:t>Quantifying Metrics to Evaluate Containers for Deployment and Usage of NNSA Production </a:t>
            </a:r>
            <a:r>
              <a:rPr lang="en-US" sz="1400" i="1" dirty="0" smtClean="0">
                <a:solidFill>
                  <a:schemeClr val="bg1">
                    <a:lumMod val="95000"/>
                  </a:schemeClr>
                </a:solidFill>
              </a:rPr>
              <a:t>Applications, NECDC 2018</a:t>
            </a:r>
            <a:endParaRPr lang="en-US" sz="1400" i="1" dirty="0">
              <a:solidFill>
                <a:schemeClr val="bg1">
                  <a:lumMod val="95000"/>
                </a:schemeClr>
              </a:solidFill>
            </a:endParaRPr>
          </a:p>
        </p:txBody>
      </p:sp>
    </p:spTree>
    <p:extLst>
      <p:ext uri="{BB962C8B-B14F-4D97-AF65-F5344CB8AC3E}">
        <p14:creationId xmlns:p14="http://schemas.microsoft.com/office/powerpoint/2010/main" val="11862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lvl="0" indent="0">
              <a:spcBef>
                <a:spcPts val="0"/>
              </a:spcBef>
              <a:spcAft>
                <a:spcPts val="0"/>
              </a:spcAft>
              <a:buNone/>
            </a:pPr>
            <a:fld id="{00000000-1234-1234-1234-123412341234}" type="slidenum">
              <a:rPr lang="uk-UA" smtClean="0"/>
              <a:t>18</a:t>
            </a:fld>
            <a:endParaRPr lang="uk-UA"/>
          </a:p>
        </p:txBody>
      </p:sp>
      <p:graphicFrame>
        <p:nvGraphicFramePr>
          <p:cNvPr id="5" name="Chart 4">
            <a:extLst>
              <a:ext uri="{FF2B5EF4-FFF2-40B4-BE49-F238E27FC236}">
                <a16:creationId xmlns:xdr="http://schemas.openxmlformats.org/drawingml/2006/spreadsheetDrawing" xmlns:a16="http://schemas.microsoft.com/office/drawing/2014/main" xmlns="" xmlns:lc="http://schemas.openxmlformats.org/drawingml/2006/lockedCanvas" id="{B3E59ED8-5462-C542-AE3F-705931A42443}"/>
              </a:ext>
            </a:extLst>
          </p:cNvPr>
          <p:cNvGraphicFramePr>
            <a:graphicFrameLocks/>
          </p:cNvGraphicFramePr>
          <p:nvPr>
            <p:extLst/>
          </p:nvPr>
        </p:nvGraphicFramePr>
        <p:xfrm>
          <a:off x="274648" y="445602"/>
          <a:ext cx="11792433" cy="64123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158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Nalu</a:t>
            </a:r>
            <a:r>
              <a:rPr lang="en-US" dirty="0" smtClean="0"/>
              <a:t> Container Analysis</a:t>
            </a:r>
            <a:endParaRPr lang="en-US" dirty="0"/>
          </a:p>
        </p:txBody>
      </p:sp>
      <p:sp>
        <p:nvSpPr>
          <p:cNvPr id="3" name="Slide Number Placeholder 2"/>
          <p:cNvSpPr>
            <a:spLocks noGrp="1"/>
          </p:cNvSpPr>
          <p:nvPr>
            <p:ph type="sldNum" sz="quarter" idx="4"/>
          </p:nvPr>
        </p:nvSpPr>
        <p:spPr/>
        <p:txBody>
          <a:bodyPr/>
          <a:lstStyle/>
          <a:p>
            <a:pPr marL="0" lvl="0" indent="0">
              <a:spcBef>
                <a:spcPts val="0"/>
              </a:spcBef>
              <a:spcAft>
                <a:spcPts val="0"/>
              </a:spcAft>
              <a:buNone/>
            </a:pPr>
            <a:fld id="{00000000-1234-1234-1234-123412341234}" type="slidenum">
              <a:rPr lang="uk-UA" smtClean="0"/>
              <a:t>19</a:t>
            </a:fld>
            <a:endParaRPr lang="uk-UA"/>
          </a:p>
        </p:txBody>
      </p:sp>
      <p:sp>
        <p:nvSpPr>
          <p:cNvPr id="4" name="Text Placeholder 3"/>
          <p:cNvSpPr>
            <a:spLocks noGrp="1"/>
          </p:cNvSpPr>
          <p:nvPr>
            <p:ph type="body" sz="quarter" idx="10"/>
          </p:nvPr>
        </p:nvSpPr>
        <p:spPr>
          <a:xfrm>
            <a:off x="484348" y="1188477"/>
            <a:ext cx="11234040" cy="5497135"/>
          </a:xfrm>
        </p:spPr>
        <p:txBody>
          <a:bodyPr>
            <a:normAutofit/>
          </a:bodyPr>
          <a:lstStyle/>
          <a:p>
            <a:r>
              <a:rPr lang="en-US" dirty="0"/>
              <a:t>The container was faster, but used more memory?!</a:t>
            </a:r>
          </a:p>
          <a:p>
            <a:endParaRPr lang="en-US" sz="1200" dirty="0"/>
          </a:p>
          <a:p>
            <a:r>
              <a:rPr lang="en-US" dirty="0" smtClean="0"/>
              <a:t>Dynamic linking of GCC </a:t>
            </a:r>
            <a:r>
              <a:rPr lang="en-US" dirty="0"/>
              <a:t>7.2 in container vs system GCC </a:t>
            </a:r>
            <a:r>
              <a:rPr lang="en-US" dirty="0" smtClean="0"/>
              <a:t>4.8 Memory usage</a:t>
            </a:r>
          </a:p>
          <a:p>
            <a:pPr lvl="1"/>
            <a:r>
              <a:rPr lang="en-US" dirty="0" smtClean="0"/>
              <a:t>Memory differences: </a:t>
            </a:r>
            <a:r>
              <a:rPr lang="en-US" dirty="0" err="1" smtClean="0"/>
              <a:t>gfortran</a:t>
            </a:r>
            <a:r>
              <a:rPr lang="en-US" dirty="0" smtClean="0"/>
              <a:t> </a:t>
            </a:r>
            <a:r>
              <a:rPr lang="en-US" dirty="0"/>
              <a:t>&amp; </a:t>
            </a:r>
            <a:r>
              <a:rPr lang="en-US" dirty="0" err="1"/>
              <a:t>stdlibc</a:t>
            </a:r>
            <a:r>
              <a:rPr lang="en-US" dirty="0"/>
              <a:t>++ libraries</a:t>
            </a:r>
          </a:p>
          <a:p>
            <a:pPr lvl="2"/>
            <a:r>
              <a:rPr lang="en-US" dirty="0" smtClean="0"/>
              <a:t>GCC </a:t>
            </a:r>
            <a:r>
              <a:rPr lang="en-US" dirty="0"/>
              <a:t>7.2 libs much larger, ~18MB total</a:t>
            </a:r>
          </a:p>
          <a:p>
            <a:pPr lvl="1"/>
            <a:r>
              <a:rPr lang="en-US" dirty="0" smtClean="0"/>
              <a:t>Performance differences: </a:t>
            </a:r>
            <a:r>
              <a:rPr lang="en-US" dirty="0" err="1" smtClean="0"/>
              <a:t>OpenMPI</a:t>
            </a:r>
            <a:r>
              <a:rPr lang="en-US" dirty="0"/>
              <a:t> </a:t>
            </a:r>
            <a:r>
              <a:rPr lang="en-US" dirty="0" smtClean="0"/>
              <a:t>libs</a:t>
            </a:r>
          </a:p>
          <a:p>
            <a:pPr lvl="2"/>
            <a:r>
              <a:rPr lang="en-US" dirty="0" smtClean="0"/>
              <a:t>Container’s </a:t>
            </a:r>
            <a:r>
              <a:rPr lang="en-US" dirty="0" err="1" smtClean="0"/>
              <a:t>OpenMPI</a:t>
            </a:r>
            <a:r>
              <a:rPr lang="en-US" dirty="0" smtClean="0"/>
              <a:t> w/ GCC7 </a:t>
            </a:r>
            <a:r>
              <a:rPr lang="en-US" dirty="0"/>
              <a:t>provides </a:t>
            </a:r>
            <a:r>
              <a:rPr lang="en-US" dirty="0" smtClean="0"/>
              <a:t>usempif08 in </a:t>
            </a:r>
            <a:r>
              <a:rPr lang="en-US" dirty="0" err="1" smtClean="0"/>
              <a:t>OpenMPI</a:t>
            </a:r>
            <a:endParaRPr lang="en-US" dirty="0" smtClean="0"/>
          </a:p>
          <a:p>
            <a:pPr lvl="2"/>
            <a:r>
              <a:rPr lang="en-US" dirty="0"/>
              <a:t>u</a:t>
            </a:r>
            <a:r>
              <a:rPr lang="en-US" dirty="0" smtClean="0"/>
              <a:t>sempif08 includes MPI3 optimizations vs MPI2 with </a:t>
            </a:r>
            <a:r>
              <a:rPr lang="en-US" dirty="0" err="1" smtClean="0"/>
              <a:t>usempi</a:t>
            </a:r>
            <a:endParaRPr lang="en-US" dirty="0"/>
          </a:p>
          <a:p>
            <a:r>
              <a:rPr lang="en-US" dirty="0" smtClean="0"/>
              <a:t>Position </a:t>
            </a:r>
            <a:r>
              <a:rPr lang="en-US" dirty="0"/>
              <a:t>Independent Code (-</a:t>
            </a:r>
            <a:r>
              <a:rPr lang="en-US" dirty="0" err="1"/>
              <a:t>fPIC</a:t>
            </a:r>
            <a:r>
              <a:rPr lang="en-US" dirty="0"/>
              <a:t>) used throughout container compiles</a:t>
            </a:r>
          </a:p>
          <a:p>
            <a:pPr lvl="2"/>
            <a:r>
              <a:rPr lang="en-US" dirty="0"/>
              <a:t>Provides larger .GOT in memory, but </a:t>
            </a:r>
            <a:r>
              <a:rPr lang="en-US" dirty="0" smtClean="0"/>
              <a:t>often slightly improved </a:t>
            </a:r>
            <a:r>
              <a:rPr lang="en-US" dirty="0"/>
              <a:t>performance on x86_64</a:t>
            </a:r>
          </a:p>
          <a:p>
            <a:r>
              <a:rPr lang="en-US" dirty="0" smtClean="0"/>
              <a:t>Overhead </a:t>
            </a:r>
            <a:r>
              <a:rPr lang="en-US" dirty="0"/>
              <a:t>with using bash in container to load LD_LIBRARY_PATH before exec</a:t>
            </a:r>
          </a:p>
          <a:p>
            <a:pPr lvl="2"/>
            <a:r>
              <a:rPr lang="en-US" dirty="0"/>
              <a:t>Constant but small, depends on .</a:t>
            </a:r>
            <a:r>
              <a:rPr lang="en-US" dirty="0" err="1"/>
              <a:t>bashrc</a:t>
            </a:r>
            <a:r>
              <a:rPr lang="en-US" dirty="0"/>
              <a:t> file</a:t>
            </a:r>
          </a:p>
          <a:p>
            <a:endParaRPr lang="en-US" dirty="0"/>
          </a:p>
          <a:p>
            <a:pPr lvl="2"/>
            <a:endParaRPr lang="en-US" dirty="0"/>
          </a:p>
          <a:p>
            <a:pPr lvl="2"/>
            <a:endParaRPr lang="en-US" dirty="0"/>
          </a:p>
        </p:txBody>
      </p:sp>
      <p:sp>
        <p:nvSpPr>
          <p:cNvPr id="5" name="Rounded Rectangle 4">
            <a:extLst>
              <a:ext uri="{FF2B5EF4-FFF2-40B4-BE49-F238E27FC236}">
                <a16:creationId xmlns:a16="http://schemas.microsoft.com/office/drawing/2014/main" xmlns="" id="{A9B45A4A-45B8-7F4B-95F4-C044C4C90650}"/>
              </a:ext>
            </a:extLst>
          </p:cNvPr>
          <p:cNvSpPr/>
          <p:nvPr/>
        </p:nvSpPr>
        <p:spPr>
          <a:xfrm>
            <a:off x="392243" y="6175948"/>
            <a:ext cx="11407515" cy="3747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Demonstrates both the power and pitfalls of building your own HPC application environment in containers</a:t>
            </a:r>
            <a:endParaRPr lang="en-US" dirty="0"/>
          </a:p>
        </p:txBody>
      </p:sp>
    </p:spTree>
    <p:extLst>
      <p:ext uri="{BB962C8B-B14F-4D97-AF65-F5344CB8AC3E}">
        <p14:creationId xmlns:p14="http://schemas.microsoft.com/office/powerpoint/2010/main" val="12890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Outline</a:t>
            </a:r>
            <a:endParaRPr lang="en-US" dirty="0"/>
          </a:p>
        </p:txBody>
      </p:sp>
      <p:sp>
        <p:nvSpPr>
          <p:cNvPr id="7" name="Text Placeholder 6"/>
          <p:cNvSpPr>
            <a:spLocks noGrp="1"/>
          </p:cNvSpPr>
          <p:nvPr>
            <p:ph type="body" sz="quarter" idx="10"/>
          </p:nvPr>
        </p:nvSpPr>
        <p:spPr/>
        <p:txBody>
          <a:bodyPr/>
          <a:lstStyle/>
          <a:p>
            <a:r>
              <a:rPr lang="en-US" dirty="0" smtClean="0"/>
              <a:t>Motivation</a:t>
            </a:r>
          </a:p>
          <a:p>
            <a:pPr lvl="1"/>
            <a:r>
              <a:rPr lang="en-US" dirty="0" smtClean="0"/>
              <a:t>Why containers in HPC</a:t>
            </a:r>
          </a:p>
          <a:p>
            <a:pPr lvl="1"/>
            <a:r>
              <a:rPr lang="en-US" dirty="0" smtClean="0"/>
              <a:t>Developing Container vision </a:t>
            </a:r>
          </a:p>
          <a:p>
            <a:r>
              <a:rPr lang="en-US" dirty="0" smtClean="0"/>
              <a:t>Initial investigation of Singularity on Cray</a:t>
            </a:r>
          </a:p>
          <a:p>
            <a:r>
              <a:rPr lang="en-US" dirty="0" smtClean="0"/>
              <a:t>HPC apps on production DOE/NNSA clusters</a:t>
            </a:r>
          </a:p>
          <a:p>
            <a:r>
              <a:rPr lang="en-US" dirty="0" smtClean="0"/>
              <a:t>DOE ECP </a:t>
            </a:r>
            <a:r>
              <a:rPr lang="en-US" dirty="0" err="1" smtClean="0"/>
              <a:t>Supercontainers</a:t>
            </a:r>
            <a:r>
              <a:rPr lang="en-US" dirty="0" smtClean="0"/>
              <a:t> Project</a:t>
            </a:r>
          </a:p>
          <a:p>
            <a:pPr lvl="1"/>
            <a:r>
              <a:rPr lang="en-US" dirty="0" smtClean="0"/>
              <a:t>Supporting containers at Exascale</a:t>
            </a:r>
          </a:p>
          <a:p>
            <a:r>
              <a:rPr lang="en-US" dirty="0" smtClean="0"/>
              <a:t>Future Directions &amp; Conclusions</a:t>
            </a:r>
          </a:p>
          <a:p>
            <a:endParaRPr lang="en-US" dirty="0"/>
          </a:p>
        </p:txBody>
      </p:sp>
    </p:spTree>
    <p:extLst>
      <p:ext uri="{BB962C8B-B14F-4D97-AF65-F5344CB8AC3E}">
        <p14:creationId xmlns:p14="http://schemas.microsoft.com/office/powerpoint/2010/main" val="85575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5D6F06-736F-BE4D-A8F0-7518702B48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 xmlns:a16="http://schemas.microsoft.com/office/drawing/2014/main" id="{3A496A7F-872B-2341-94AC-08449EE5132B}"/>
              </a:ext>
            </a:extLst>
          </p:cNvPr>
          <p:cNvSpPr/>
          <p:nvPr/>
        </p:nvSpPr>
        <p:spPr>
          <a:xfrm>
            <a:off x="0" y="752355"/>
            <a:ext cx="11690431" cy="69342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NL_Stacked_White.png">
            <a:extLst>
              <a:ext uri="{FF2B5EF4-FFF2-40B4-BE49-F238E27FC236}">
                <a16:creationId xmlns="" xmlns:a16="http://schemas.microsoft.com/office/drawing/2014/main" id="{1544DE74-E2AA-984E-9BE3-8E3594EE45A8}"/>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02746" y="867543"/>
            <a:ext cx="1130300" cy="439340"/>
          </a:xfrm>
          <a:prstGeom prst="rect">
            <a:avLst/>
          </a:prstGeom>
          <a:noFill/>
          <a:ln w="9525">
            <a:noFill/>
            <a:miter lim="800000"/>
            <a:headEnd/>
            <a:tailEnd/>
          </a:ln>
        </p:spPr>
      </p:pic>
      <p:pic>
        <p:nvPicPr>
          <p:cNvPr id="8" name="Picture 13" descr="NNSAlogo_Black.jpg">
            <a:extLst>
              <a:ext uri="{FF2B5EF4-FFF2-40B4-BE49-F238E27FC236}">
                <a16:creationId xmlns="" xmlns:a16="http://schemas.microsoft.com/office/drawing/2014/main" id="{1F568053-174B-724D-A1A4-0C683E47F8A9}"/>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1151" y="6323659"/>
            <a:ext cx="1106789" cy="229938"/>
          </a:xfrm>
          <a:prstGeom prst="rect">
            <a:avLst/>
          </a:prstGeom>
          <a:noFill/>
          <a:ln w="9525">
            <a:noFill/>
            <a:miter lim="800000"/>
            <a:headEnd/>
            <a:tailEnd/>
          </a:ln>
        </p:spPr>
      </p:pic>
      <p:pic>
        <p:nvPicPr>
          <p:cNvPr id="9" name="Picture 12" descr="NNSAlogo_Black.jpg">
            <a:extLst>
              <a:ext uri="{FF2B5EF4-FFF2-40B4-BE49-F238E27FC236}">
                <a16:creationId xmlns="" xmlns:a16="http://schemas.microsoft.com/office/drawing/2014/main" id="{568A9857-2904-CF40-ACFC-752DDB066FA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auto">
          <a:xfrm>
            <a:off x="1517325" y="6345693"/>
            <a:ext cx="764078" cy="229938"/>
          </a:xfrm>
          <a:prstGeom prst="rect">
            <a:avLst/>
          </a:prstGeom>
          <a:noFill/>
          <a:ln w="9525">
            <a:noFill/>
            <a:miter lim="800000"/>
            <a:headEnd/>
            <a:tailEnd/>
          </a:ln>
        </p:spPr>
      </p:pic>
      <p:pic>
        <p:nvPicPr>
          <p:cNvPr id="12" name="Picture 11">
            <a:extLst>
              <a:ext uri="{FF2B5EF4-FFF2-40B4-BE49-F238E27FC236}">
                <a16:creationId xmlns="" xmlns:a16="http://schemas.microsoft.com/office/drawing/2014/main" id="{3FB05D5A-5433-DD4F-9470-AF37B1CBEB8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555049" y="168803"/>
            <a:ext cx="6952895" cy="4981985"/>
          </a:xfrm>
          <a:prstGeom prst="rect">
            <a:avLst/>
          </a:prstGeom>
          <a:effectLst>
            <a:outerShdw blurRad="63500" sx="102000" sy="102000" algn="ctr" rotWithShape="0">
              <a:schemeClr val="tx1">
                <a:alpha val="40000"/>
              </a:schemeClr>
            </a:outerShdw>
          </a:effectLst>
        </p:spPr>
      </p:pic>
      <p:sp>
        <p:nvSpPr>
          <p:cNvPr id="5" name="TextBox 4">
            <a:extLst>
              <a:ext uri="{FF2B5EF4-FFF2-40B4-BE49-F238E27FC236}">
                <a16:creationId xmlns="" xmlns:a16="http://schemas.microsoft.com/office/drawing/2014/main" id="{B9541100-E44D-1049-ABB2-CA883968A669}"/>
              </a:ext>
            </a:extLst>
          </p:cNvPr>
          <p:cNvSpPr txBox="1"/>
          <p:nvPr/>
        </p:nvSpPr>
        <p:spPr>
          <a:xfrm>
            <a:off x="1899364" y="820686"/>
            <a:ext cx="7014257" cy="646331"/>
          </a:xfrm>
          <a:prstGeom prst="rect">
            <a:avLst/>
          </a:prstGeom>
          <a:noFill/>
        </p:spPr>
        <p:txBody>
          <a:bodyPr wrap="square" rtlCol="0">
            <a:spAutoFit/>
          </a:bodyPr>
          <a:lstStyle/>
          <a:p>
            <a:r>
              <a:rPr lang="en-US" b="1" cap="small" dirty="0">
                <a:solidFill>
                  <a:schemeClr val="bg1"/>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rPr>
              <a:t>The world’s First </a:t>
            </a:r>
            <a:r>
              <a:rPr lang="en-US" b="1" cap="small" dirty="0" err="1">
                <a:solidFill>
                  <a:schemeClr val="bg1"/>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rPr>
              <a:t>Petascale</a:t>
            </a:r>
            <a:r>
              <a:rPr lang="en-US" b="1" cap="small" dirty="0">
                <a:solidFill>
                  <a:schemeClr val="bg1"/>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rPr>
              <a:t> Arm </a:t>
            </a:r>
            <a:r>
              <a:rPr lang="en-US" b="1" cap="small" dirty="0" smtClean="0">
                <a:solidFill>
                  <a:schemeClr val="bg1"/>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rPr>
              <a:t>Supercomputer</a:t>
            </a:r>
          </a:p>
          <a:p>
            <a:r>
              <a:rPr lang="en-US" b="1" i="1" cap="small" dirty="0" smtClean="0">
                <a:solidFill>
                  <a:schemeClr val="bg1"/>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rPr>
              <a:t>Now running Singularity 3</a:t>
            </a:r>
            <a:endParaRPr lang="en-US" b="1" i="1" cap="small" dirty="0">
              <a:solidFill>
                <a:schemeClr val="bg1"/>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04704" y="1669195"/>
            <a:ext cx="1987296" cy="1981200"/>
          </a:xfrm>
          <a:prstGeom prst="rect">
            <a:avLst/>
          </a:prstGeom>
        </p:spPr>
      </p:pic>
      <p:sp>
        <p:nvSpPr>
          <p:cNvPr id="11" name="TextBox 10">
            <a:extLst>
              <a:ext uri="{FF2B5EF4-FFF2-40B4-BE49-F238E27FC236}">
                <a16:creationId xmlns:a16="http://schemas.microsoft.com/office/drawing/2014/main" xmlns="" id="{129B59E9-E215-BE4D-A9EE-6F7F64F58DC7}"/>
              </a:ext>
            </a:extLst>
          </p:cNvPr>
          <p:cNvSpPr txBox="1"/>
          <p:nvPr/>
        </p:nvSpPr>
        <p:spPr>
          <a:xfrm>
            <a:off x="5925777" y="4657870"/>
            <a:ext cx="4278927" cy="1631216"/>
          </a:xfrm>
          <a:prstGeom prst="rect">
            <a:avLst/>
          </a:prstGeom>
          <a:noFill/>
        </p:spPr>
        <p:txBody>
          <a:bodyPr wrap="none" rtlCol="0">
            <a:spAutoFit/>
          </a:bodyPr>
          <a:lstStyle/>
          <a:p>
            <a:pPr algn="r"/>
            <a:r>
              <a:rPr lang="en-US" sz="2000" b="1" dirty="0">
                <a:solidFill>
                  <a:schemeClr val="bg1"/>
                </a:solidFill>
              </a:rPr>
              <a:t>2.3 PFLOPs </a:t>
            </a:r>
            <a:r>
              <a:rPr lang="en-US" sz="2000" b="1" dirty="0" smtClean="0">
                <a:solidFill>
                  <a:schemeClr val="bg1"/>
                </a:solidFill>
              </a:rPr>
              <a:t>peak</a:t>
            </a:r>
          </a:p>
          <a:p>
            <a:pPr algn="r"/>
            <a:r>
              <a:rPr lang="en-US" sz="2000" b="1" dirty="0" smtClean="0">
                <a:solidFill>
                  <a:schemeClr val="bg1"/>
                </a:solidFill>
              </a:rPr>
              <a:t>&gt;5000 TX2 CPUs, ~150k cores </a:t>
            </a:r>
            <a:r>
              <a:rPr lang="en-US" sz="2000" b="1" dirty="0">
                <a:solidFill>
                  <a:schemeClr val="bg1"/>
                </a:solidFill>
              </a:rPr>
              <a:t/>
            </a:r>
            <a:br>
              <a:rPr lang="en-US" sz="2000" b="1" dirty="0">
                <a:solidFill>
                  <a:schemeClr val="bg1"/>
                </a:solidFill>
              </a:rPr>
            </a:br>
            <a:r>
              <a:rPr lang="en-US" sz="2000" b="1" dirty="0">
                <a:solidFill>
                  <a:schemeClr val="bg1"/>
                </a:solidFill>
              </a:rPr>
              <a:t>885 TB/s memory bandwidth peak</a:t>
            </a:r>
          </a:p>
          <a:p>
            <a:pPr algn="r"/>
            <a:r>
              <a:rPr lang="en-US" sz="2000" b="1" dirty="0">
                <a:solidFill>
                  <a:schemeClr val="bg1"/>
                </a:solidFill>
              </a:rPr>
              <a:t>332 TB memory</a:t>
            </a:r>
          </a:p>
          <a:p>
            <a:pPr algn="r"/>
            <a:r>
              <a:rPr lang="en-US" sz="2000" b="1" dirty="0">
                <a:solidFill>
                  <a:schemeClr val="bg1"/>
                </a:solidFill>
              </a:rPr>
              <a:t>1.2 MW</a:t>
            </a:r>
          </a:p>
        </p:txBody>
      </p:sp>
    </p:spTree>
    <p:extLst>
      <p:ext uri="{BB962C8B-B14F-4D97-AF65-F5344CB8AC3E}">
        <p14:creationId xmlns:p14="http://schemas.microsoft.com/office/powerpoint/2010/main" val="98372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617D65-ECA0-DB4A-9B95-61E8E4C6B676}"/>
              </a:ext>
            </a:extLst>
          </p:cNvPr>
          <p:cNvSpPr>
            <a:spLocks noGrp="1"/>
          </p:cNvSpPr>
          <p:nvPr>
            <p:ph type="title"/>
          </p:nvPr>
        </p:nvSpPr>
        <p:spPr/>
        <p:txBody>
          <a:bodyPr/>
          <a:lstStyle/>
          <a:p>
            <a:r>
              <a:rPr lang="en-US" dirty="0" smtClean="0"/>
              <a:t>Containers on Secure Networks</a:t>
            </a:r>
            <a:endParaRPr lang="en-US" dirty="0"/>
          </a:p>
        </p:txBody>
      </p:sp>
      <p:sp>
        <p:nvSpPr>
          <p:cNvPr id="4" name="Slide Number Placeholder 3">
            <a:extLst>
              <a:ext uri="{FF2B5EF4-FFF2-40B4-BE49-F238E27FC236}">
                <a16:creationId xmlns:a16="http://schemas.microsoft.com/office/drawing/2014/main" xmlns="" id="{21E9A0BA-FB56-7441-8DE9-EF67790D1F03}"/>
              </a:ext>
            </a:extLst>
          </p:cNvPr>
          <p:cNvSpPr>
            <a:spLocks noGrp="1"/>
          </p:cNvSpPr>
          <p:nvPr>
            <p:ph type="sldNum" sz="quarter" idx="4"/>
          </p:nvPr>
        </p:nvSpPr>
        <p:spPr/>
        <p:txBody>
          <a:bodyPr/>
          <a:lstStyle/>
          <a:p>
            <a:fld id="{6113E31D-E2AB-40D1-8B51-AFA5AFEF393A}" type="slidenum">
              <a:rPr lang="en-US" smtClean="0"/>
              <a:t>21</a:t>
            </a:fld>
            <a:endParaRPr lang="en-US" dirty="0"/>
          </a:p>
        </p:txBody>
      </p:sp>
      <p:sp>
        <p:nvSpPr>
          <p:cNvPr id="3" name="Content Placeholder 2">
            <a:extLst>
              <a:ext uri="{FF2B5EF4-FFF2-40B4-BE49-F238E27FC236}">
                <a16:creationId xmlns:a16="http://schemas.microsoft.com/office/drawing/2014/main" xmlns="" id="{691BC4C5-F915-7846-ACBC-FF4EE82E0F6E}"/>
              </a:ext>
            </a:extLst>
          </p:cNvPr>
          <p:cNvSpPr>
            <a:spLocks noGrp="1"/>
          </p:cNvSpPr>
          <p:nvPr>
            <p:ph type="body" sz="quarter" idx="10"/>
          </p:nvPr>
        </p:nvSpPr>
        <p:spPr>
          <a:xfrm>
            <a:off x="720648" y="1441696"/>
            <a:ext cx="9748569" cy="4794211"/>
          </a:xfrm>
        </p:spPr>
        <p:txBody>
          <a:bodyPr>
            <a:normAutofit/>
          </a:bodyPr>
          <a:lstStyle/>
          <a:p>
            <a:pPr>
              <a:buFont typeface="Wingdings" pitchFamily="2" charset="2"/>
              <a:buChar char="§"/>
            </a:pPr>
            <a:r>
              <a:rPr lang="en-US" dirty="0" smtClean="0"/>
              <a:t>Containers </a:t>
            </a:r>
            <a:r>
              <a:rPr lang="en-US" dirty="0"/>
              <a:t>are primarily built on unclassified </a:t>
            </a:r>
            <a:r>
              <a:rPr lang="en-US" dirty="0" smtClean="0"/>
              <a:t>systems then </a:t>
            </a:r>
            <a:r>
              <a:rPr lang="en-US" dirty="0"/>
              <a:t>moved to </a:t>
            </a:r>
            <a:r>
              <a:rPr lang="en-US" dirty="0" smtClean="0"/>
              <a:t>“air gapped” networks </a:t>
            </a:r>
            <a:r>
              <a:rPr lang="en-US" dirty="0"/>
              <a:t>via automated </a:t>
            </a:r>
            <a:r>
              <a:rPr lang="en-US" dirty="0" smtClean="0"/>
              <a:t>transfers</a:t>
            </a:r>
            <a:endParaRPr lang="en-US" dirty="0"/>
          </a:p>
          <a:p>
            <a:pPr>
              <a:buFont typeface="Wingdings" pitchFamily="2" charset="2"/>
              <a:buChar char="§"/>
            </a:pPr>
            <a:r>
              <a:rPr lang="en-US" dirty="0" smtClean="0"/>
              <a:t>Cybersecurity approvals in place to </a:t>
            </a:r>
            <a:r>
              <a:rPr lang="en-US" dirty="0"/>
              <a:t>run containers on </a:t>
            </a:r>
            <a:r>
              <a:rPr lang="en-US" dirty="0" smtClean="0"/>
              <a:t>all networks</a:t>
            </a:r>
          </a:p>
          <a:p>
            <a:pPr>
              <a:buFont typeface="Wingdings" pitchFamily="2" charset="2"/>
              <a:buChar char="§"/>
            </a:pPr>
            <a:r>
              <a:rPr lang="en-US" dirty="0" smtClean="0"/>
              <a:t>Security controls used in running containers on HPC systems</a:t>
            </a:r>
          </a:p>
          <a:p>
            <a:pPr lvl="1">
              <a:buFont typeface="Wingdings" pitchFamily="2" charset="2"/>
              <a:buChar char="§"/>
            </a:pPr>
            <a:r>
              <a:rPr lang="en-US" dirty="0" smtClean="0"/>
              <a:t>Working to validate software compliance </a:t>
            </a:r>
          </a:p>
          <a:p>
            <a:pPr>
              <a:buFont typeface="Wingdings" pitchFamily="2" charset="2"/>
              <a:buChar char="§"/>
            </a:pPr>
            <a:r>
              <a:rPr lang="en-US" dirty="0" smtClean="0"/>
              <a:t>Automated </a:t>
            </a:r>
            <a:r>
              <a:rPr lang="en-US" dirty="0"/>
              <a:t>Transfer Services to a</a:t>
            </a:r>
            <a:r>
              <a:rPr lang="en-US" dirty="0" smtClean="0"/>
              <a:t>ir gapped networks</a:t>
            </a:r>
          </a:p>
          <a:p>
            <a:pPr>
              <a:buFont typeface="Wingdings" pitchFamily="2" charset="2"/>
              <a:buChar char="§"/>
            </a:pPr>
            <a:r>
              <a:rPr lang="en-US" dirty="0" smtClean="0"/>
              <a:t>Challenges </a:t>
            </a:r>
            <a:r>
              <a:rPr lang="en-US" dirty="0"/>
              <a:t>of automated transfers</a:t>
            </a:r>
          </a:p>
          <a:p>
            <a:pPr lvl="1">
              <a:buFont typeface="Wingdings" pitchFamily="2" charset="2"/>
              <a:buChar char="§"/>
            </a:pPr>
            <a:r>
              <a:rPr lang="en-US" dirty="0"/>
              <a:t>Size – 5GB-10GB are ideal</a:t>
            </a:r>
          </a:p>
          <a:p>
            <a:pPr lvl="1">
              <a:buFont typeface="Wingdings" pitchFamily="2" charset="2"/>
              <a:buChar char="§"/>
            </a:pPr>
            <a:r>
              <a:rPr lang="en-US" dirty="0"/>
              <a:t>Integrity – md5 is enough</a:t>
            </a:r>
          </a:p>
          <a:p>
            <a:pPr lvl="1">
              <a:buFont typeface="Wingdings" pitchFamily="2" charset="2"/>
              <a:buChar char="§"/>
            </a:pPr>
            <a:r>
              <a:rPr lang="en-US" dirty="0"/>
              <a:t>Availability – who are you competing against?</a:t>
            </a:r>
          </a:p>
          <a:p>
            <a:pPr lvl="1">
              <a:buFont typeface="Wingdings" pitchFamily="2" charset="2"/>
              <a:buChar char="§"/>
            </a:pPr>
            <a:r>
              <a:rPr lang="en-US" dirty="0"/>
              <a:t>Transfer policies – executables, code, etc.</a:t>
            </a:r>
          </a:p>
          <a:p>
            <a:endParaRPr lang="en-US" dirty="0"/>
          </a:p>
        </p:txBody>
      </p:sp>
      <p:sp>
        <p:nvSpPr>
          <p:cNvPr id="5" name="Rounded Rectangle 4">
            <a:extLst>
              <a:ext uri="{FF2B5EF4-FFF2-40B4-BE49-F238E27FC236}">
                <a16:creationId xmlns:a16="http://schemas.microsoft.com/office/drawing/2014/main" xmlns="" id="{A9B45A4A-45B8-7F4B-95F4-C044C4C90650}"/>
              </a:ext>
            </a:extLst>
          </p:cNvPr>
          <p:cNvSpPr/>
          <p:nvPr/>
        </p:nvSpPr>
        <p:spPr>
          <a:xfrm>
            <a:off x="392243" y="6175948"/>
            <a:ext cx="11407515" cy="3747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a:t>C</a:t>
            </a:r>
            <a:r>
              <a:rPr lang="en-US" dirty="0" smtClean="0"/>
              <a:t>ontainers will fully work with automated transfers for use in air gapped networks</a:t>
            </a:r>
            <a:endParaRPr lang="en-US" dirty="0"/>
          </a:p>
        </p:txBody>
      </p:sp>
    </p:spTree>
    <p:extLst>
      <p:ext uri="{BB962C8B-B14F-4D97-AF65-F5344CB8AC3E}">
        <p14:creationId xmlns:p14="http://schemas.microsoft.com/office/powerpoint/2010/main" val="190352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130694" y="3112607"/>
            <a:ext cx="7597480" cy="1690255"/>
          </a:xfrm>
        </p:spPr>
        <p:txBody>
          <a:bodyPr/>
          <a:lstStyle/>
          <a:p>
            <a:r>
              <a:rPr lang="en-US" dirty="0" smtClean="0"/>
              <a:t>Towards the DOE </a:t>
            </a:r>
            <a:br>
              <a:rPr lang="en-US" dirty="0" smtClean="0"/>
            </a:br>
            <a:r>
              <a:rPr lang="en-US" dirty="0" smtClean="0"/>
              <a:t>ECP </a:t>
            </a:r>
            <a:r>
              <a:rPr lang="en-US" dirty="0" err="1" smtClean="0"/>
              <a:t>Supercontainer</a:t>
            </a:r>
            <a:r>
              <a:rPr lang="en-US" dirty="0" smtClean="0"/>
              <a:t> Project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40134" y="5091050"/>
            <a:ext cx="3578600" cy="1630616"/>
          </a:xfrm>
          <a:prstGeom prst="rect">
            <a:avLst/>
          </a:prstGeom>
        </p:spPr>
      </p:pic>
    </p:spTree>
    <p:extLst>
      <p:ext uri="{BB962C8B-B14F-4D97-AF65-F5344CB8AC3E}">
        <p14:creationId xmlns:p14="http://schemas.microsoft.com/office/powerpoint/2010/main" val="29639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Containers at Exascale</a:t>
            </a:r>
            <a:endParaRPr lang="en-US" dirty="0"/>
          </a:p>
        </p:txBody>
      </p:sp>
      <p:sp>
        <p:nvSpPr>
          <p:cNvPr id="5" name="Text Placeholder 4"/>
          <p:cNvSpPr>
            <a:spLocks noGrp="1"/>
          </p:cNvSpPr>
          <p:nvPr>
            <p:ph type="body" sz="quarter" idx="10"/>
          </p:nvPr>
        </p:nvSpPr>
        <p:spPr>
          <a:xfrm>
            <a:off x="296578" y="865488"/>
            <a:ext cx="7058378" cy="4892842"/>
          </a:xfrm>
        </p:spPr>
        <p:txBody>
          <a:bodyPr>
            <a:normAutofit fontScale="92500"/>
          </a:bodyPr>
          <a:lstStyle/>
          <a:p>
            <a:r>
              <a:rPr lang="en-US" dirty="0" smtClean="0"/>
              <a:t>Containers have gained significant interest throughout the ECP</a:t>
            </a:r>
          </a:p>
          <a:p>
            <a:r>
              <a:rPr lang="en-US" dirty="0" smtClean="0"/>
              <a:t>There exists several container runtimes for HPC today</a:t>
            </a:r>
          </a:p>
          <a:p>
            <a:pPr lvl="1"/>
            <a:r>
              <a:rPr lang="en-US" dirty="0" smtClean="0"/>
              <a:t>Shifter, Singularity, </a:t>
            </a:r>
            <a:r>
              <a:rPr lang="en-US" dirty="0" err="1" smtClean="0"/>
              <a:t>Charliecloud</a:t>
            </a:r>
            <a:endParaRPr lang="en-US" dirty="0" smtClean="0"/>
          </a:p>
          <a:p>
            <a:pPr lvl="1"/>
            <a:r>
              <a:rPr lang="en-US" dirty="0" smtClean="0"/>
              <a:t>Diversity is good!</a:t>
            </a:r>
          </a:p>
          <a:p>
            <a:r>
              <a:rPr lang="en-US" dirty="0" smtClean="0"/>
              <a:t>Containers can provide </a:t>
            </a:r>
            <a:r>
              <a:rPr lang="en-US" dirty="0"/>
              <a:t>greater software flexibility, reliability, ease of deployment, and </a:t>
            </a:r>
            <a:r>
              <a:rPr lang="en-US" dirty="0" smtClean="0"/>
              <a:t>portability</a:t>
            </a:r>
          </a:p>
          <a:p>
            <a:r>
              <a:rPr lang="en-US" dirty="0"/>
              <a:t>S</a:t>
            </a:r>
            <a:r>
              <a:rPr lang="en-US" dirty="0" smtClean="0"/>
              <a:t>everal likely challenges to containers at Exascale:</a:t>
            </a:r>
          </a:p>
          <a:p>
            <a:pPr lvl="1"/>
            <a:r>
              <a:rPr lang="en-US" dirty="0" smtClean="0"/>
              <a:t>Scalability</a:t>
            </a:r>
          </a:p>
          <a:p>
            <a:pPr lvl="1"/>
            <a:r>
              <a:rPr lang="en-US" dirty="0" smtClean="0"/>
              <a:t>Resource management</a:t>
            </a:r>
          </a:p>
          <a:p>
            <a:pPr lvl="1"/>
            <a:r>
              <a:rPr lang="en-US" dirty="0" smtClean="0"/>
              <a:t>Interoperability</a:t>
            </a:r>
          </a:p>
          <a:p>
            <a:pPr lvl="1"/>
            <a:r>
              <a:rPr lang="en-US" dirty="0" smtClean="0"/>
              <a:t>Security</a:t>
            </a:r>
          </a:p>
          <a:p>
            <a:pPr lvl="1"/>
            <a:r>
              <a:rPr lang="en-US" dirty="0" smtClean="0"/>
              <a:t>Further integration with HPC (batch jobs, </a:t>
            </a:r>
            <a:r>
              <a:rPr lang="en-US" dirty="0" err="1" smtClean="0"/>
              <a:t>Lustre</a:t>
            </a:r>
            <a:r>
              <a:rPr lang="en-US" dirty="0" smtClean="0"/>
              <a:t>, </a:t>
            </a:r>
            <a:r>
              <a:rPr lang="en-US" dirty="0" err="1" smtClean="0"/>
              <a:t>etc</a:t>
            </a:r>
            <a:r>
              <a:rPr lang="en-US" dirty="0" smtClean="0"/>
              <a:t>)</a:t>
            </a:r>
          </a:p>
        </p:txBody>
      </p:sp>
      <p:pic>
        <p:nvPicPr>
          <p:cNvPr id="6" name="Shape 2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248687" y="5653544"/>
            <a:ext cx="962126" cy="991991"/>
          </a:xfrm>
          <a:prstGeom prst="rect">
            <a:avLst/>
          </a:prstGeom>
          <a:noFill/>
          <a:ln>
            <a:no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88954" y="5653544"/>
            <a:ext cx="1143750" cy="1088261"/>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7425" y="5653544"/>
            <a:ext cx="973121" cy="1160095"/>
          </a:xfrm>
          <a:prstGeom prst="rect">
            <a:avLst/>
          </a:prstGeom>
        </p:spPr>
      </p:pic>
      <p:sp>
        <p:nvSpPr>
          <p:cNvPr id="2" name="TextBox 1"/>
          <p:cNvSpPr txBox="1"/>
          <p:nvPr/>
        </p:nvSpPr>
        <p:spPr>
          <a:xfrm>
            <a:off x="7354956" y="930673"/>
            <a:ext cx="4664766" cy="5355312"/>
          </a:xfrm>
          <a:prstGeom prst="rect">
            <a:avLst/>
          </a:prstGeom>
          <a:noFill/>
        </p:spPr>
        <p:txBody>
          <a:bodyPr wrap="square" rtlCol="0">
            <a:spAutoFit/>
          </a:bodyPr>
          <a:lstStyle/>
          <a:p>
            <a:r>
              <a:rPr lang="en-US" b="1" i="1" dirty="0" smtClean="0"/>
              <a:t>Q: </a:t>
            </a:r>
            <a:r>
              <a:rPr lang="en-US" dirty="0" smtClean="0"/>
              <a:t>What is the ECP?</a:t>
            </a:r>
          </a:p>
          <a:p>
            <a:r>
              <a:rPr lang="en-US" b="1" i="1" dirty="0" smtClean="0"/>
              <a:t>A: </a:t>
            </a:r>
            <a:r>
              <a:rPr lang="en-US" b="1" dirty="0" smtClean="0"/>
              <a:t>The Exascale Computing Project (ECP) </a:t>
            </a:r>
            <a:r>
              <a:rPr lang="en-US" dirty="0" smtClean="0"/>
              <a:t>is focused on accelerating the delivery of a capable </a:t>
            </a:r>
            <a:r>
              <a:rPr lang="en-US" dirty="0" err="1" smtClean="0"/>
              <a:t>exascale</a:t>
            </a:r>
            <a:r>
              <a:rPr lang="en-US" dirty="0" smtClean="0"/>
              <a:t> computing ecosystem that delivers 50 times more computational science and data analytic application power than possible with DOE HPC systems such as Titan (ORNL) and Sequoia (LLNL). With the goal to launch a US </a:t>
            </a:r>
            <a:r>
              <a:rPr lang="en-US" dirty="0"/>
              <a:t>E</a:t>
            </a:r>
            <a:r>
              <a:rPr lang="en-US" dirty="0" smtClean="0"/>
              <a:t>xascale ecosystem by 2021, the ECP will have profound effects on the American people and the world.</a:t>
            </a:r>
          </a:p>
          <a:p>
            <a:endParaRPr lang="en-US" dirty="0" smtClean="0"/>
          </a:p>
          <a:p>
            <a:r>
              <a:rPr lang="en-US" dirty="0" smtClean="0"/>
              <a:t>The ECP is a collaborative effort of two U.S. Department of Energy organizations – the </a:t>
            </a:r>
            <a:r>
              <a:rPr lang="en-US" b="1" dirty="0" smtClean="0"/>
              <a:t>Office of Science (DOE-SC)</a:t>
            </a:r>
            <a:r>
              <a:rPr lang="en-US" dirty="0" smtClean="0"/>
              <a:t> and the</a:t>
            </a:r>
            <a:r>
              <a:rPr lang="en-US" b="1" dirty="0" smtClean="0"/>
              <a:t> National Nuclear Security Administration (NNSA)</a:t>
            </a:r>
            <a:r>
              <a:rPr lang="en-US" dirty="0" smtClean="0"/>
              <a:t>.</a:t>
            </a:r>
          </a:p>
          <a:p>
            <a:endParaRPr lang="en-US" dirty="0"/>
          </a:p>
        </p:txBody>
      </p:sp>
    </p:spTree>
    <p:extLst>
      <p:ext uri="{BB962C8B-B14F-4D97-AF65-F5344CB8AC3E}">
        <p14:creationId xmlns:p14="http://schemas.microsoft.com/office/powerpoint/2010/main" val="179957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ECP </a:t>
            </a:r>
            <a:r>
              <a:rPr lang="en-US" dirty="0" err="1" smtClean="0"/>
              <a:t>Supercontainers</a:t>
            </a:r>
            <a:r>
              <a:rPr lang="en-US" dirty="0" smtClean="0"/>
              <a:t> Project</a:t>
            </a:r>
            <a:endParaRPr lang="en-US" dirty="0"/>
          </a:p>
        </p:txBody>
      </p:sp>
      <p:sp>
        <p:nvSpPr>
          <p:cNvPr id="4" name="Text Placeholder 3"/>
          <p:cNvSpPr>
            <a:spLocks noGrp="1"/>
          </p:cNvSpPr>
          <p:nvPr>
            <p:ph type="body" sz="quarter" idx="10"/>
          </p:nvPr>
        </p:nvSpPr>
        <p:spPr>
          <a:xfrm>
            <a:off x="548369" y="1295924"/>
            <a:ext cx="11034030" cy="5369919"/>
          </a:xfrm>
        </p:spPr>
        <p:txBody>
          <a:bodyPr>
            <a:normAutofit fontScale="92500" lnSpcReduction="10000"/>
          </a:bodyPr>
          <a:lstStyle/>
          <a:p>
            <a:r>
              <a:rPr lang="en-US" dirty="0" smtClean="0"/>
              <a:t>Joint effort across Sandia, LANL, LBNL, U. of Oregon</a:t>
            </a:r>
          </a:p>
          <a:p>
            <a:r>
              <a:rPr lang="en-US" dirty="0" smtClean="0"/>
              <a:t>Ensure container runtimes will be scalable, interoperable, and well integrated across the DOE</a:t>
            </a:r>
          </a:p>
          <a:p>
            <a:r>
              <a:rPr lang="en-US" dirty="0" smtClean="0"/>
              <a:t>Enable container deployments from laptops to Exascale</a:t>
            </a:r>
          </a:p>
          <a:p>
            <a:r>
              <a:rPr lang="en-US" dirty="0" smtClean="0"/>
              <a:t>Help ECP applications and facilities leverage containers most efficiently</a:t>
            </a:r>
          </a:p>
          <a:p>
            <a:r>
              <a:rPr lang="en-US" dirty="0" smtClean="0"/>
              <a:t>Three-fold approach:</a:t>
            </a:r>
          </a:p>
          <a:p>
            <a:pPr lvl="1"/>
            <a:r>
              <a:rPr lang="en-US" dirty="0" smtClean="0"/>
              <a:t>Scalable R&amp;D activities</a:t>
            </a:r>
          </a:p>
          <a:p>
            <a:pPr lvl="1"/>
            <a:r>
              <a:rPr lang="en-US" dirty="0" smtClean="0"/>
              <a:t>Collaboration with related ST and interested AD projects</a:t>
            </a:r>
          </a:p>
          <a:p>
            <a:pPr lvl="1"/>
            <a:r>
              <a:rPr lang="en-US" dirty="0" smtClean="0"/>
              <a:t>Training, Education, and Support</a:t>
            </a:r>
          </a:p>
          <a:p>
            <a:r>
              <a:rPr lang="en-US" dirty="0"/>
              <a:t>Activities conducted in the context of interoperability</a:t>
            </a:r>
          </a:p>
          <a:p>
            <a:pPr lvl="1"/>
            <a:r>
              <a:rPr lang="en-US" dirty="0"/>
              <a:t>Portable </a:t>
            </a:r>
            <a:r>
              <a:rPr lang="en-US" dirty="0" smtClean="0"/>
              <a:t>solutions</a:t>
            </a:r>
          </a:p>
          <a:p>
            <a:pPr lvl="2"/>
            <a:r>
              <a:rPr lang="en-US" dirty="0" smtClean="0"/>
              <a:t>Containerized ECP that runs on NERSC9, A21, El-Capitan, </a:t>
            </a:r>
            <a:r>
              <a:rPr lang="mr-IN" dirty="0" smtClean="0"/>
              <a:t>…</a:t>
            </a:r>
            <a:endParaRPr lang="en-US" dirty="0"/>
          </a:p>
          <a:p>
            <a:pPr lvl="1"/>
            <a:r>
              <a:rPr lang="en-US" dirty="0"/>
              <a:t>Work for </a:t>
            </a:r>
            <a:r>
              <a:rPr lang="en-US" dirty="0" smtClean="0"/>
              <a:t>multiple container implementations</a:t>
            </a:r>
          </a:p>
          <a:p>
            <a:pPr lvl="2"/>
            <a:r>
              <a:rPr lang="en-US" dirty="0"/>
              <a:t>N</a:t>
            </a:r>
            <a:r>
              <a:rPr lang="en-US" dirty="0" smtClean="0"/>
              <a:t>ot picking a “winner” container runtime</a:t>
            </a:r>
            <a:endParaRPr lang="en-US" dirty="0"/>
          </a:p>
          <a:p>
            <a:pPr lvl="1"/>
            <a:r>
              <a:rPr lang="en-US" dirty="0"/>
              <a:t>Multiple </a:t>
            </a:r>
            <a:r>
              <a:rPr lang="en-US" dirty="0" smtClean="0"/>
              <a:t>DOE facilities </a:t>
            </a:r>
            <a:r>
              <a:rPr lang="en-US" dirty="0"/>
              <a:t>at multiple </a:t>
            </a:r>
            <a:r>
              <a:rPr lang="en-US" dirty="0" smtClean="0"/>
              <a:t>scales</a:t>
            </a:r>
          </a:p>
          <a:p>
            <a:endParaRPr lang="en-US" dirty="0" smtClean="0"/>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06531" y="4333461"/>
            <a:ext cx="4892225" cy="2229179"/>
          </a:xfrm>
          <a:prstGeom prst="rect">
            <a:avLst/>
          </a:prstGeom>
        </p:spPr>
      </p:pic>
    </p:spTree>
    <p:extLst>
      <p:ext uri="{BB962C8B-B14F-4D97-AF65-F5344CB8AC3E}">
        <p14:creationId xmlns:p14="http://schemas.microsoft.com/office/powerpoint/2010/main" val="32070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Forward</a:t>
            </a:r>
            <a:endParaRPr lang="en-US" dirty="0"/>
          </a:p>
        </p:txBody>
      </p:sp>
      <p:sp>
        <p:nvSpPr>
          <p:cNvPr id="3" name="Text Placeholder 2"/>
          <p:cNvSpPr>
            <a:spLocks noGrp="1"/>
          </p:cNvSpPr>
          <p:nvPr>
            <p:ph type="body" sz="quarter" idx="10"/>
          </p:nvPr>
        </p:nvSpPr>
        <p:spPr>
          <a:xfrm>
            <a:off x="720648" y="1441696"/>
            <a:ext cx="8608882" cy="4794211"/>
          </a:xfrm>
        </p:spPr>
        <p:txBody>
          <a:bodyPr/>
          <a:lstStyle/>
          <a:p>
            <a:r>
              <a:rPr lang="en-US" dirty="0" smtClean="0"/>
              <a:t>Several activities to broaden adoption of containers</a:t>
            </a:r>
          </a:p>
          <a:p>
            <a:pPr lvl="1"/>
            <a:r>
              <a:rPr lang="en-US" dirty="0" smtClean="0"/>
              <a:t>Define best practices for HPC containers</a:t>
            </a:r>
          </a:p>
          <a:p>
            <a:pPr lvl="1"/>
            <a:r>
              <a:rPr lang="en-US" dirty="0" smtClean="0"/>
              <a:t>Refine container DevOps model</a:t>
            </a:r>
          </a:p>
          <a:p>
            <a:pPr lvl="2"/>
            <a:r>
              <a:rPr lang="en-US" dirty="0" smtClean="0"/>
              <a:t>Include CI/CD pipelines</a:t>
            </a:r>
          </a:p>
          <a:p>
            <a:pPr lvl="2"/>
            <a:r>
              <a:rPr lang="en-US" dirty="0" smtClean="0"/>
              <a:t>Multi-stage builds &amp; enhanced package management</a:t>
            </a:r>
          </a:p>
          <a:p>
            <a:pPr lvl="2"/>
            <a:r>
              <a:rPr lang="en-US" dirty="0" smtClean="0"/>
              <a:t>Facilities supported base container images</a:t>
            </a:r>
          </a:p>
          <a:p>
            <a:pPr lvl="1"/>
            <a:r>
              <a:rPr lang="en-US" dirty="0" smtClean="0"/>
              <a:t>Validate interoperability at scale</a:t>
            </a:r>
          </a:p>
          <a:p>
            <a:pPr lvl="1"/>
            <a:r>
              <a:rPr lang="en-US" dirty="0" smtClean="0"/>
              <a:t>Increase integration with larger community</a:t>
            </a:r>
          </a:p>
          <a:p>
            <a:pPr lvl="2"/>
            <a:r>
              <a:rPr lang="en-US" dirty="0" smtClean="0"/>
              <a:t>Ensure ABI compatibility however possible</a:t>
            </a:r>
          </a:p>
          <a:p>
            <a:pPr lvl="2"/>
            <a:r>
              <a:rPr lang="en-US" dirty="0" smtClean="0"/>
              <a:t>Engage with vendors &amp; HPC facilities</a:t>
            </a:r>
          </a:p>
          <a:p>
            <a:pPr lvl="2"/>
            <a:r>
              <a:rPr lang="en-US" dirty="0" smtClean="0"/>
              <a:t>Lead standardization effort where applicable</a:t>
            </a:r>
          </a:p>
          <a:p>
            <a:r>
              <a:rPr lang="en-US" dirty="0" smtClean="0"/>
              <a:t>Explore novel workflows &amp; ensembles </a:t>
            </a:r>
            <a:r>
              <a:rPr lang="en-US" dirty="0" err="1" smtClean="0"/>
              <a:t>withHPC</a:t>
            </a:r>
            <a:endParaRPr lang="en-US" dirty="0" smtClean="0"/>
          </a:p>
          <a:p>
            <a:pPr lvl="1"/>
            <a:endParaRPr lang="en-US" dirty="0" smtClean="0"/>
          </a:p>
          <a:p>
            <a:pPr lvl="1"/>
            <a:endParaRPr lang="en-US" dirty="0" smtClean="0"/>
          </a:p>
          <a:p>
            <a:pPr lvl="1"/>
            <a:endParaRPr lang="en-US" dirty="0" smtClean="0"/>
          </a:p>
          <a:p>
            <a:pPr lvl="2"/>
            <a:endParaRPr lang="en-US" dirty="0" smtClean="0"/>
          </a:p>
          <a:p>
            <a:pPr lvl="1"/>
            <a:endParaRPr lang="en-US" dirty="0" smtClean="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54301" y="3723859"/>
            <a:ext cx="3770008" cy="29298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17282" y="866359"/>
            <a:ext cx="2857500" cy="2857500"/>
          </a:xfrm>
          <a:prstGeom prst="rect">
            <a:avLst/>
          </a:prstGeom>
        </p:spPr>
      </p:pic>
    </p:spTree>
    <p:extLst>
      <p:ext uri="{BB962C8B-B14F-4D97-AF65-F5344CB8AC3E}">
        <p14:creationId xmlns:p14="http://schemas.microsoft.com/office/powerpoint/2010/main" val="91492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Conclusion</a:t>
            </a:r>
            <a:endParaRPr lang="en-US" dirty="0"/>
          </a:p>
        </p:txBody>
      </p:sp>
      <p:sp>
        <p:nvSpPr>
          <p:cNvPr id="5" name="Text Placeholder 4"/>
          <p:cNvSpPr>
            <a:spLocks noGrp="1"/>
          </p:cNvSpPr>
          <p:nvPr>
            <p:ph type="body" sz="quarter" idx="10"/>
          </p:nvPr>
        </p:nvSpPr>
        <p:spPr/>
        <p:txBody>
          <a:bodyPr/>
          <a:lstStyle/>
          <a:p>
            <a:r>
              <a:rPr lang="en-US" dirty="0" smtClean="0"/>
              <a:t>Demonstrated value of container models in HPC</a:t>
            </a:r>
          </a:p>
          <a:p>
            <a:pPr lvl="1"/>
            <a:r>
              <a:rPr lang="en-US" dirty="0" smtClean="0"/>
              <a:t>Deployments in testbeds to production HPC</a:t>
            </a:r>
          </a:p>
          <a:p>
            <a:pPr lvl="1"/>
            <a:r>
              <a:rPr lang="en-US" dirty="0" smtClean="0"/>
              <a:t>Initial DevOps appealing to scientific software development</a:t>
            </a:r>
          </a:p>
          <a:p>
            <a:pPr lvl="1"/>
            <a:r>
              <a:rPr lang="en-US" dirty="0" smtClean="0"/>
              <a:t>Initial performance is good</a:t>
            </a:r>
          </a:p>
          <a:p>
            <a:r>
              <a:rPr lang="en-US" dirty="0" smtClean="0"/>
              <a:t>ECP </a:t>
            </a:r>
            <a:r>
              <a:rPr lang="en-US" dirty="0" err="1" smtClean="0"/>
              <a:t>Supercontainers</a:t>
            </a:r>
            <a:endParaRPr lang="en-US" dirty="0" smtClean="0"/>
          </a:p>
          <a:p>
            <a:pPr lvl="1"/>
            <a:r>
              <a:rPr lang="en-US" dirty="0" smtClean="0"/>
              <a:t>Performance validated at Exascale </a:t>
            </a:r>
          </a:p>
          <a:p>
            <a:pPr lvl="1"/>
            <a:r>
              <a:rPr lang="en-US" dirty="0" smtClean="0"/>
              <a:t>Embrace diversity while insuring interoperability</a:t>
            </a:r>
          </a:p>
          <a:p>
            <a:pPr lvl="1"/>
            <a:r>
              <a:rPr lang="en-US" dirty="0" smtClean="0"/>
              <a:t>Integration with larger ECP ecosystem</a:t>
            </a:r>
          </a:p>
          <a:p>
            <a:r>
              <a:rPr lang="en-US" dirty="0" smtClean="0"/>
              <a:t>Community involvement will be critical for success</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04522" y="5513897"/>
            <a:ext cx="2330686" cy="1061995"/>
          </a:xfrm>
          <a:prstGeom prst="rect">
            <a:avLst/>
          </a:prstGeom>
        </p:spPr>
      </p:pic>
    </p:spTree>
    <p:extLst>
      <p:ext uri="{BB962C8B-B14F-4D97-AF65-F5344CB8AC3E}">
        <p14:creationId xmlns:p14="http://schemas.microsoft.com/office/powerpoint/2010/main" val="8288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Thanks!</a:t>
            </a:r>
            <a:br>
              <a:rPr lang="en-US" dirty="0" smtClean="0"/>
            </a:br>
            <a:r>
              <a:rPr lang="en-US" sz="2200" dirty="0" err="1" smtClean="0">
                <a:latin typeface="Courier New" charset="0"/>
                <a:ea typeface="Courier New" charset="0"/>
                <a:cs typeface="Courier New" charset="0"/>
              </a:rPr>
              <a:t>ajyoung@sandia.gov</a:t>
            </a:r>
            <a:endParaRPr lang="en-US" sz="2200" dirty="0">
              <a:latin typeface="Courier New" charset="0"/>
              <a:ea typeface="Courier New" charset="0"/>
              <a:cs typeface="Courier New" charset="0"/>
            </a:endParaRPr>
          </a:p>
        </p:txBody>
      </p:sp>
      <p:sp>
        <p:nvSpPr>
          <p:cNvPr id="3" name="Text Placeholder 2"/>
          <p:cNvSpPr>
            <a:spLocks noGrp="1"/>
          </p:cNvSpPr>
          <p:nvPr>
            <p:ph type="subTitle" idx="1"/>
          </p:nvPr>
        </p:nvSpPr>
        <p:spPr>
          <a:xfrm>
            <a:off x="4028661" y="5064546"/>
            <a:ext cx="8269355" cy="1601297"/>
          </a:xfrm>
        </p:spPr>
        <p:txBody>
          <a:bodyPr>
            <a:noAutofit/>
          </a:bodyPr>
          <a:lstStyle/>
          <a:p>
            <a:r>
              <a:rPr lang="en-US" sz="1600" dirty="0"/>
              <a:t>14th Workshop on Virtualization in High-Performance Cloud Computing (VHPC'19</a:t>
            </a:r>
            <a:r>
              <a:rPr lang="en-US" sz="1600" dirty="0" smtClean="0"/>
              <a:t>) @ ISC19 in Frankfurt, DE</a:t>
            </a:r>
          </a:p>
          <a:p>
            <a:r>
              <a:rPr lang="en-US" sz="1600" dirty="0" smtClean="0"/>
              <a:t>	Papers due May 1</a:t>
            </a:r>
            <a:r>
              <a:rPr lang="en-US" sz="1600" baseline="30000" dirty="0" smtClean="0"/>
              <a:t>st</a:t>
            </a:r>
            <a:r>
              <a:rPr lang="en-US" sz="1600" dirty="0" smtClean="0"/>
              <a:t> - </a:t>
            </a:r>
            <a:r>
              <a:rPr lang="en-US" sz="1600" dirty="0" err="1" smtClean="0"/>
              <a:t>vhpc.org</a:t>
            </a:r>
            <a:endParaRPr lang="en-US" sz="1600" dirty="0"/>
          </a:p>
          <a:p>
            <a:r>
              <a:rPr lang="en-US" sz="1600" dirty="0" smtClean="0"/>
              <a:t>HPCW19 @ ISC19 </a:t>
            </a:r>
            <a:r>
              <a:rPr lang="en-US" sz="1600" dirty="0"/>
              <a:t>- </a:t>
            </a:r>
            <a:r>
              <a:rPr lang="en-US" sz="1600" dirty="0" err="1" smtClean="0"/>
              <a:t>qnib.org</a:t>
            </a:r>
            <a:r>
              <a:rPr lang="en-US" sz="1600" dirty="0" smtClean="0"/>
              <a:t>/</a:t>
            </a:r>
            <a:r>
              <a:rPr lang="en-US" sz="1600" dirty="0" err="1" smtClean="0"/>
              <a:t>isc</a:t>
            </a:r>
            <a:endParaRPr lang="en-US" sz="1600" dirty="0" smtClean="0"/>
          </a:p>
          <a:p>
            <a:r>
              <a:rPr lang="en-US" sz="1600" dirty="0" smtClean="0"/>
              <a:t>Students, Postdocs, Collaborators</a:t>
            </a:r>
            <a:r>
              <a:rPr lang="mr-IN" sz="1600" dirty="0" smtClean="0"/>
              <a:t>…</a:t>
            </a:r>
            <a:endParaRPr lang="en-US" sz="16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31893" y="5738992"/>
            <a:ext cx="1122196" cy="1119008"/>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78952" y="5734104"/>
            <a:ext cx="1123896" cy="1123896"/>
          </a:xfrm>
          <a:prstGeom prst="rect">
            <a:avLst/>
          </a:prstGeom>
        </p:spPr>
      </p:pic>
    </p:spTree>
    <p:extLst>
      <p:ext uri="{BB962C8B-B14F-4D97-AF65-F5344CB8AC3E}">
        <p14:creationId xmlns:p14="http://schemas.microsoft.com/office/powerpoint/2010/main" val="21706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 Slides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6292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a:t>
            </a:r>
            <a:endParaRPr lang="en-US" dirty="0"/>
          </a:p>
        </p:txBody>
      </p:sp>
      <p:sp>
        <p:nvSpPr>
          <p:cNvPr id="3" name="Text Placeholder 2"/>
          <p:cNvSpPr>
            <a:spLocks noGrp="1"/>
          </p:cNvSpPr>
          <p:nvPr>
            <p:ph type="body" sz="quarter" idx="10"/>
          </p:nvPr>
        </p:nvSpPr>
        <p:spPr/>
        <p:txBody>
          <a:bodyPr>
            <a:normAutofit fontScale="85000" lnSpcReduction="20000"/>
          </a:bodyPr>
          <a:lstStyle/>
          <a:p>
            <a:r>
              <a:rPr lang="en-US" dirty="0" smtClean="0"/>
              <a:t>Containers must work at Exascale</a:t>
            </a:r>
          </a:p>
          <a:p>
            <a:pPr lvl="1"/>
            <a:r>
              <a:rPr lang="en-US" dirty="0" smtClean="0"/>
              <a:t>DOE ECP efforts are depending on it</a:t>
            </a:r>
          </a:p>
          <a:p>
            <a:pPr lvl="1"/>
            <a:r>
              <a:rPr lang="en-US" dirty="0" smtClean="0"/>
              <a:t>Embrace architectural diversity</a:t>
            </a:r>
          </a:p>
          <a:p>
            <a:r>
              <a:rPr lang="en-US" dirty="0" smtClean="0"/>
              <a:t>Containerized CI/CD pipeline with </a:t>
            </a:r>
            <a:r>
              <a:rPr lang="en-US" dirty="0" err="1" smtClean="0"/>
              <a:t>Gitlab</a:t>
            </a:r>
            <a:endParaRPr lang="en-US" dirty="0" smtClean="0"/>
          </a:p>
          <a:p>
            <a:r>
              <a:rPr lang="en-US" dirty="0" smtClean="0"/>
              <a:t>HPC service orchestration</a:t>
            </a:r>
          </a:p>
          <a:p>
            <a:r>
              <a:rPr lang="en-US" dirty="0" smtClean="0"/>
              <a:t>Build-time optimizations</a:t>
            </a:r>
          </a:p>
          <a:p>
            <a:pPr lvl="1"/>
            <a:r>
              <a:rPr lang="en-US" dirty="0" smtClean="0"/>
              <a:t>Entire ECP software stack in container</a:t>
            </a:r>
          </a:p>
          <a:p>
            <a:pPr lvl="1"/>
            <a:r>
              <a:rPr lang="en-US" dirty="0" smtClean="0"/>
              <a:t>Multi-stage builds</a:t>
            </a:r>
          </a:p>
          <a:p>
            <a:pPr lvl="1"/>
            <a:r>
              <a:rPr lang="en-US" dirty="0" err="1" smtClean="0"/>
              <a:t>Spack</a:t>
            </a:r>
            <a:r>
              <a:rPr lang="en-US" dirty="0" smtClean="0"/>
              <a:t> &amp; </a:t>
            </a:r>
            <a:r>
              <a:rPr lang="en-US" dirty="0" err="1" smtClean="0"/>
              <a:t>pkg</a:t>
            </a:r>
            <a:r>
              <a:rPr lang="en-US" dirty="0" smtClean="0"/>
              <a:t> </a:t>
            </a:r>
            <a:r>
              <a:rPr lang="en-US" dirty="0" err="1" smtClean="0"/>
              <a:t>mgmt</a:t>
            </a:r>
            <a:r>
              <a:rPr lang="en-US" dirty="0" smtClean="0"/>
              <a:t> orchestration</a:t>
            </a:r>
          </a:p>
          <a:p>
            <a:r>
              <a:rPr lang="en-US" dirty="0" smtClean="0"/>
              <a:t>Further integration with larger community needed</a:t>
            </a:r>
          </a:p>
          <a:p>
            <a:pPr lvl="1"/>
            <a:r>
              <a:rPr lang="en-US" dirty="0" smtClean="0"/>
              <a:t>Decrease reliance on MPI ABI compatibility</a:t>
            </a:r>
          </a:p>
          <a:p>
            <a:pPr lvl="1"/>
            <a:r>
              <a:rPr lang="en-US" dirty="0" smtClean="0"/>
              <a:t>Vendor support for base containers images</a:t>
            </a:r>
          </a:p>
          <a:p>
            <a:pPr lvl="1"/>
            <a:r>
              <a:rPr lang="en-US" dirty="0" smtClean="0"/>
              <a:t>Foster standards that increase reliability and </a:t>
            </a:r>
          </a:p>
          <a:p>
            <a:r>
              <a:rPr lang="en-US" dirty="0" smtClean="0"/>
              <a:t>Workflow ensemble support</a:t>
            </a:r>
          </a:p>
          <a:p>
            <a:r>
              <a:rPr lang="en-US" dirty="0" smtClean="0"/>
              <a:t>Reproducibility?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54301" y="3723859"/>
            <a:ext cx="3770008" cy="29298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17282" y="866359"/>
            <a:ext cx="2857500" cy="2857500"/>
          </a:xfrm>
          <a:prstGeom prst="rect">
            <a:avLst/>
          </a:prstGeom>
        </p:spPr>
      </p:pic>
    </p:spTree>
    <p:extLst>
      <p:ext uri="{BB962C8B-B14F-4D97-AF65-F5344CB8AC3E}">
        <p14:creationId xmlns:p14="http://schemas.microsoft.com/office/powerpoint/2010/main" val="197227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200" b="0" i="0" u="none" strike="noStrike" cap="none" dirty="0" smtClean="0">
                <a:solidFill>
                  <a:schemeClr val="tx1"/>
                </a:solidFill>
                <a:sym typeface="Calibri"/>
              </a:rPr>
              <a:t>Initial Container Vision</a:t>
            </a:r>
            <a:endParaRPr sz="3200" b="0" i="0" u="none" strike="noStrike" cap="none" dirty="0">
              <a:solidFill>
                <a:schemeClr val="tx1"/>
              </a:solidFill>
              <a:sym typeface="Calibri"/>
            </a:endParaRPr>
          </a:p>
        </p:txBody>
      </p:sp>
      <p:sp>
        <p:nvSpPr>
          <p:cNvPr id="3" name="Text Placeholder 2"/>
          <p:cNvSpPr>
            <a:spLocks noGrp="1"/>
          </p:cNvSpPr>
          <p:nvPr>
            <p:ph type="body" sz="quarter" idx="10"/>
          </p:nvPr>
        </p:nvSpPr>
        <p:spPr/>
        <p:txBody>
          <a:bodyPr>
            <a:normAutofit fontScale="92500" lnSpcReduction="20000"/>
          </a:bodyPr>
          <a:lstStyle/>
          <a:p>
            <a:r>
              <a:rPr lang="en-US" dirty="0"/>
              <a:t>Support software dev and testing on laptops 	</a:t>
            </a:r>
          </a:p>
          <a:p>
            <a:pPr lvl="1"/>
            <a:r>
              <a:rPr lang="en-US" dirty="0"/>
              <a:t>Working builds that can run on supercomputers</a:t>
            </a:r>
          </a:p>
          <a:p>
            <a:pPr lvl="1"/>
            <a:r>
              <a:rPr lang="en-US" dirty="0"/>
              <a:t>Dev time on supercomputers is extremely expensive</a:t>
            </a:r>
          </a:p>
          <a:p>
            <a:pPr lvl="1"/>
            <a:r>
              <a:rPr lang="en-US" dirty="0"/>
              <a:t>May also leverage VM/binary translation</a:t>
            </a:r>
          </a:p>
          <a:p>
            <a:r>
              <a:rPr lang="en-US" dirty="0"/>
              <a:t>Let developers specify how to build the environment AND the application</a:t>
            </a:r>
          </a:p>
          <a:p>
            <a:pPr lvl="1"/>
            <a:r>
              <a:rPr lang="en-US" dirty="0"/>
              <a:t>Users just import a container and run on target platform</a:t>
            </a:r>
          </a:p>
          <a:p>
            <a:pPr lvl="1"/>
            <a:r>
              <a:rPr lang="en-US" dirty="0"/>
              <a:t>Many containers, but can have different code “branches” for arch, compilers, etc.</a:t>
            </a:r>
          </a:p>
          <a:p>
            <a:pPr lvl="1"/>
            <a:r>
              <a:rPr lang="en-US" dirty="0"/>
              <a:t>Not bound to vendor and sysadmin software release cycles</a:t>
            </a:r>
          </a:p>
          <a:p>
            <a:r>
              <a:rPr lang="en-US" dirty="0"/>
              <a:t>Want to manage permutations of architectures and compilers</a:t>
            </a:r>
          </a:p>
          <a:p>
            <a:pPr lvl="1"/>
            <a:r>
              <a:rPr lang="en-US" dirty="0"/>
              <a:t>x86 &amp; KNL, ARMv8, POWER9, etc.</a:t>
            </a:r>
          </a:p>
          <a:p>
            <a:pPr lvl="1"/>
            <a:r>
              <a:rPr lang="en-US" dirty="0"/>
              <a:t>Intel, GCC, LLVM</a:t>
            </a:r>
          </a:p>
          <a:p>
            <a:r>
              <a:rPr lang="en-US" dirty="0"/>
              <a:t>Performance matters!</a:t>
            </a:r>
          </a:p>
          <a:p>
            <a:pPr lvl="1"/>
            <a:r>
              <a:rPr lang="en-US" dirty="0"/>
              <a:t>Use HPC to “shake out” container implementations on HPC</a:t>
            </a:r>
          </a:p>
          <a:p>
            <a:pPr lvl="1"/>
            <a:r>
              <a:rPr lang="en-US" dirty="0"/>
              <a:t>Keep features to support future complete workflows</a:t>
            </a:r>
          </a:p>
          <a:p>
            <a:endParaRPr lang="en-US" dirty="0"/>
          </a:p>
        </p:txBody>
      </p:sp>
    </p:spTree>
    <p:extLst>
      <p:ext uri="{BB962C8B-B14F-4D97-AF65-F5344CB8AC3E}">
        <p14:creationId xmlns:p14="http://schemas.microsoft.com/office/powerpoint/2010/main" val="21414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Acceptance Plan </a:t>
            </a:r>
            <a:r>
              <a:rPr lang="mr-IN" sz="4400" dirty="0"/>
              <a:t>–</a:t>
            </a:r>
            <a:r>
              <a:rPr lang="en-US" sz="4400" dirty="0"/>
              <a:t> Maturing the Stack</a:t>
            </a:r>
          </a:p>
        </p:txBody>
      </p:sp>
      <p:sp>
        <p:nvSpPr>
          <p:cNvPr id="4" name="Slide Number Placeholder 3"/>
          <p:cNvSpPr>
            <a:spLocks noGrp="1"/>
          </p:cNvSpPr>
          <p:nvPr>
            <p:ph type="sldNum" sz="quarter" idx="4"/>
          </p:nvPr>
        </p:nvSpPr>
        <p:spPr/>
        <p:txBody>
          <a:bodyPr/>
          <a:lstStyle/>
          <a:p>
            <a:fld id="{A5E55A7B-7854-E145-92D9-B491DF4BAE2D}" type="slidenum">
              <a:rPr lang="en-US" smtClean="0"/>
              <a:pPr/>
              <a:t>30</a:t>
            </a:fld>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1671" y="883761"/>
            <a:ext cx="9271303" cy="5583031"/>
          </a:xfrm>
          <a:prstGeom prst="rect">
            <a:avLst/>
          </a:prstGeom>
        </p:spPr>
      </p:pic>
      <p:pic>
        <p:nvPicPr>
          <p:cNvPr id="6" name="Picture 5"/>
          <p:cNvPicPr>
            <a:picLocks noChangeAspect="1"/>
          </p:cNvPicPr>
          <p:nvPr/>
        </p:nvPicPr>
        <p:blipFill>
          <a:blip r:embed="rId4"/>
          <a:stretch>
            <a:fillRect/>
          </a:stretch>
        </p:blipFill>
        <p:spPr>
          <a:xfrm>
            <a:off x="10571056" y="-7429"/>
            <a:ext cx="1620944" cy="1632047"/>
          </a:xfrm>
          <a:prstGeom prst="rect">
            <a:avLst/>
          </a:prstGeom>
        </p:spPr>
      </p:pic>
    </p:spTree>
    <p:extLst>
      <p:ext uri="{BB962C8B-B14F-4D97-AF65-F5344CB8AC3E}">
        <p14:creationId xmlns:p14="http://schemas.microsoft.com/office/powerpoint/2010/main" val="44761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CE4637-DBBF-7045-97E9-76F98087C0C5}"/>
              </a:ext>
            </a:extLst>
          </p:cNvPr>
          <p:cNvSpPr>
            <a:spLocks noGrp="1"/>
          </p:cNvSpPr>
          <p:nvPr>
            <p:ph type="title"/>
          </p:nvPr>
        </p:nvSpPr>
        <p:spPr/>
        <p:txBody>
          <a:bodyPr/>
          <a:lstStyle/>
          <a:p>
            <a:r>
              <a:rPr lang="en-US" sz="3600" dirty="0"/>
              <a:t>Vanguard-Astra Compute Node Building Block</a:t>
            </a:r>
          </a:p>
        </p:txBody>
      </p:sp>
      <p:sp>
        <p:nvSpPr>
          <p:cNvPr id="4" name="Slide Number Placeholder 3">
            <a:extLst>
              <a:ext uri="{FF2B5EF4-FFF2-40B4-BE49-F238E27FC236}">
                <a16:creationId xmlns:a16="http://schemas.microsoft.com/office/drawing/2014/main" xmlns="" id="{458AB148-2AB2-844D-9C05-C9A8217E10F9}"/>
              </a:ext>
            </a:extLst>
          </p:cNvPr>
          <p:cNvSpPr>
            <a:spLocks noGrp="1"/>
          </p:cNvSpPr>
          <p:nvPr>
            <p:ph type="sldNum" sz="quarter" idx="4"/>
          </p:nvPr>
        </p:nvSpPr>
        <p:spPr/>
        <p:txBody>
          <a:bodyPr/>
          <a:lstStyle/>
          <a:p>
            <a:fld id="{A5E55A7B-7854-E145-92D9-B491DF4BAE2D}" type="slidenum">
              <a:rPr lang="en-US" smtClean="0"/>
              <a:pPr/>
              <a:t>31</a:t>
            </a:fld>
            <a:endParaRPr lang="en-US"/>
          </a:p>
        </p:txBody>
      </p:sp>
      <p:sp>
        <p:nvSpPr>
          <p:cNvPr id="3" name="Content Placeholder 2">
            <a:extLst>
              <a:ext uri="{FF2B5EF4-FFF2-40B4-BE49-F238E27FC236}">
                <a16:creationId xmlns:a16="http://schemas.microsoft.com/office/drawing/2014/main" xmlns="" id="{A2C6A520-7F3A-9B49-91B2-B67AC6D3213E}"/>
              </a:ext>
            </a:extLst>
          </p:cNvPr>
          <p:cNvSpPr>
            <a:spLocks noGrp="1"/>
          </p:cNvSpPr>
          <p:nvPr>
            <p:ph type="body" sz="quarter" idx="10"/>
          </p:nvPr>
        </p:nvSpPr>
        <p:spPr>
          <a:xfrm>
            <a:off x="274649" y="1914066"/>
            <a:ext cx="5390980" cy="4409462"/>
          </a:xfrm>
        </p:spPr>
        <p:txBody>
          <a:bodyPr>
            <a:normAutofit fontScale="92500" lnSpcReduction="10000"/>
          </a:bodyPr>
          <a:lstStyle/>
          <a:p>
            <a:r>
              <a:rPr lang="en-US" sz="2667" dirty="0"/>
              <a:t>Dual socket Cavium Thunder-X2</a:t>
            </a:r>
          </a:p>
          <a:p>
            <a:pPr lvl="1"/>
            <a:r>
              <a:rPr lang="en-US" sz="2267" dirty="0"/>
              <a:t>CN99xx</a:t>
            </a:r>
          </a:p>
          <a:p>
            <a:pPr lvl="1"/>
            <a:r>
              <a:rPr lang="en-US" sz="2267" dirty="0"/>
              <a:t>28 cores @ 2.0 GHz</a:t>
            </a:r>
          </a:p>
          <a:p>
            <a:r>
              <a:rPr lang="en-US" sz="2667" dirty="0"/>
              <a:t>8 DDR4 controllers per socket</a:t>
            </a:r>
          </a:p>
          <a:p>
            <a:r>
              <a:rPr lang="en-US" sz="2667" dirty="0"/>
              <a:t>One 8 GB DDR4-2666 dual-rank DIMM per controller</a:t>
            </a:r>
          </a:p>
          <a:p>
            <a:r>
              <a:rPr lang="en-US" sz="2667" dirty="0"/>
              <a:t>Mellanox EDR InfiniBand</a:t>
            </a:r>
            <a:br>
              <a:rPr lang="en-US" sz="2667" dirty="0"/>
            </a:br>
            <a:r>
              <a:rPr lang="en-US" sz="2667" dirty="0"/>
              <a:t>ConnectX-5 VPI OCP</a:t>
            </a:r>
          </a:p>
          <a:p>
            <a:r>
              <a:rPr lang="en-US" sz="2667" dirty="0"/>
              <a:t>Tri-Lab Operating System Stack</a:t>
            </a:r>
            <a:br>
              <a:rPr lang="en-US" sz="2667" dirty="0"/>
            </a:br>
            <a:r>
              <a:rPr lang="en-US" sz="2667" dirty="0"/>
              <a:t>based on RedHat 7.5+</a:t>
            </a:r>
            <a:br>
              <a:rPr lang="en-US" sz="2667" dirty="0"/>
            </a:br>
            <a:endParaRPr lang="en-US" sz="2667" dirty="0"/>
          </a:p>
        </p:txBody>
      </p:sp>
      <p:pic>
        <p:nvPicPr>
          <p:cNvPr id="5" name="Picture 4">
            <a:extLst>
              <a:ext uri="{FF2B5EF4-FFF2-40B4-BE49-F238E27FC236}">
                <a16:creationId xmlns:a16="http://schemas.microsoft.com/office/drawing/2014/main" xmlns="" id="{EE62ED89-B26A-9F4B-80A6-ED08D69601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65629" y="2221663"/>
            <a:ext cx="6439631" cy="3788020"/>
          </a:xfrm>
          <a:prstGeom prst="rect">
            <a:avLst/>
          </a:prstGeom>
        </p:spPr>
      </p:pic>
      <p:sp>
        <p:nvSpPr>
          <p:cNvPr id="6" name="TextBox 5">
            <a:extLst>
              <a:ext uri="{FF2B5EF4-FFF2-40B4-BE49-F238E27FC236}">
                <a16:creationId xmlns:a16="http://schemas.microsoft.com/office/drawing/2014/main" xmlns="" id="{30675AF5-74CB-2544-A82D-EBD77806A696}"/>
              </a:ext>
            </a:extLst>
          </p:cNvPr>
          <p:cNvSpPr txBox="1"/>
          <p:nvPr/>
        </p:nvSpPr>
        <p:spPr>
          <a:xfrm>
            <a:off x="9550829" y="2706801"/>
            <a:ext cx="2031571" cy="604024"/>
          </a:xfrm>
          <a:prstGeom prst="rect">
            <a:avLst/>
          </a:prstGeom>
          <a:noFill/>
        </p:spPr>
        <p:txBody>
          <a:bodyPr wrap="none" lIns="0" tIns="0" rIns="0" bIns="0" rtlCol="0">
            <a:noAutofit/>
          </a:bodyPr>
          <a:lstStyle/>
          <a:p>
            <a:pPr algn="ctr">
              <a:lnSpc>
                <a:spcPct val="90000"/>
              </a:lnSpc>
            </a:pPr>
            <a:r>
              <a:rPr lang="en-US" sz="1867" b="1" dirty="0"/>
              <a:t>HPE Apollo 70</a:t>
            </a:r>
            <a:br>
              <a:rPr lang="en-US" sz="1867" b="1" dirty="0"/>
            </a:br>
            <a:r>
              <a:rPr lang="en-US" sz="1867" b="1" dirty="0"/>
              <a:t>Cavium TX2 Node</a:t>
            </a:r>
          </a:p>
        </p:txBody>
      </p:sp>
      <p:pic>
        <p:nvPicPr>
          <p:cNvPr id="8" name="Picture 7">
            <a:extLst>
              <a:ext uri="{FF2B5EF4-FFF2-40B4-BE49-F238E27FC236}">
                <a16:creationId xmlns:a16="http://schemas.microsoft.com/office/drawing/2014/main" xmlns="" id="{C127AE75-2E67-3D42-BA4D-6817102103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27013" y="1060789"/>
            <a:ext cx="2251660" cy="526363"/>
          </a:xfrm>
          <a:prstGeom prst="rect">
            <a:avLst/>
          </a:prstGeom>
        </p:spPr>
      </p:pic>
      <p:pic>
        <p:nvPicPr>
          <p:cNvPr id="9" name="Picture 8">
            <a:extLst>
              <a:ext uri="{FF2B5EF4-FFF2-40B4-BE49-F238E27FC236}">
                <a16:creationId xmlns:a16="http://schemas.microsoft.com/office/drawing/2014/main" xmlns="" id="{9FD8848F-A2B9-A940-B5F9-47A95CF18C4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91594" y="861323"/>
            <a:ext cx="2100631" cy="927783"/>
          </a:xfrm>
          <a:prstGeom prst="rect">
            <a:avLst/>
          </a:prstGeom>
        </p:spPr>
      </p:pic>
      <p:pic>
        <p:nvPicPr>
          <p:cNvPr id="9220" name="Picture 4" descr="http://www.mellanox.com/img/news/media_kit/logo/blue/mellanox-logo-horizontal.jpg">
            <a:extLst>
              <a:ext uri="{FF2B5EF4-FFF2-40B4-BE49-F238E27FC236}">
                <a16:creationId xmlns:a16="http://schemas.microsoft.com/office/drawing/2014/main" xmlns="" id="{5C1F9B09-1663-A647-B182-032AD3FE80B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164715" y="1042547"/>
            <a:ext cx="1968732" cy="5263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xmlns="" id="{FD1A88E4-47C6-2943-988B-6A9A862484A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19487" y="1001452"/>
            <a:ext cx="1898531" cy="639401"/>
          </a:xfrm>
          <a:prstGeom prst="rect">
            <a:avLst/>
          </a:prstGeom>
        </p:spPr>
      </p:pic>
      <p:pic>
        <p:nvPicPr>
          <p:cNvPr id="15" name="Picture 14">
            <a:extLst>
              <a:ext uri="{FF2B5EF4-FFF2-40B4-BE49-F238E27FC236}">
                <a16:creationId xmlns:a16="http://schemas.microsoft.com/office/drawing/2014/main" xmlns="" id="{8C1D3540-1C15-4F48-922A-3EF852DEEFE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78267" y="1131146"/>
            <a:ext cx="1262703" cy="385652"/>
          </a:xfrm>
          <a:prstGeom prst="rect">
            <a:avLst/>
          </a:prstGeom>
        </p:spPr>
      </p:pic>
    </p:spTree>
    <p:extLst>
      <p:ext uri="{BB962C8B-B14F-4D97-AF65-F5344CB8AC3E}">
        <p14:creationId xmlns:p14="http://schemas.microsoft.com/office/powerpoint/2010/main" val="91001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C3B68B0-4135-FC41-9343-5ACFB4A65ED9}"/>
              </a:ext>
            </a:extLst>
          </p:cNvPr>
          <p:cNvSpPr>
            <a:spLocks noGrp="1"/>
          </p:cNvSpPr>
          <p:nvPr>
            <p:ph type="title"/>
          </p:nvPr>
        </p:nvSpPr>
        <p:spPr/>
        <p:txBody>
          <a:bodyPr/>
          <a:lstStyle/>
          <a:p>
            <a:r>
              <a:rPr lang="en-US" dirty="0"/>
              <a:t>Astra – the First </a:t>
            </a:r>
            <a:r>
              <a:rPr lang="en-US" dirty="0" err="1"/>
              <a:t>Petscale</a:t>
            </a:r>
            <a:r>
              <a:rPr lang="en-US" dirty="0"/>
              <a:t> Arm based Supercomputer</a:t>
            </a:r>
          </a:p>
        </p:txBody>
      </p:sp>
      <p:sp>
        <p:nvSpPr>
          <p:cNvPr id="2" name="Text Placeholder 1"/>
          <p:cNvSpPr>
            <a:spLocks noGrp="1"/>
          </p:cNvSpPr>
          <p:nvPr>
            <p:ph type="body" sz="quarter" idx="10"/>
          </p:nvPr>
        </p:nvSpPr>
        <p:spPr/>
        <p:txBody>
          <a:bodyPr/>
          <a:lstStyle/>
          <a:p>
            <a:endParaRPr lang="en-US"/>
          </a:p>
        </p:txBody>
      </p:sp>
      <p:pic>
        <p:nvPicPr>
          <p:cNvPr id="5" name="Picture 4">
            <a:extLst>
              <a:ext uri="{FF2B5EF4-FFF2-40B4-BE49-F238E27FC236}">
                <a16:creationId xmlns="" xmlns:a16="http://schemas.microsoft.com/office/drawing/2014/main" id="{1759E67E-ECC2-2D41-ACB8-5796625AB97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6450" y="1073343"/>
            <a:ext cx="11019099" cy="5531606"/>
          </a:xfrm>
          <a:prstGeom prst="rect">
            <a:avLst/>
          </a:prstGeom>
        </p:spPr>
      </p:pic>
      <p:sp>
        <p:nvSpPr>
          <p:cNvPr id="6" name="Rectangle 5">
            <a:extLst>
              <a:ext uri="{FF2B5EF4-FFF2-40B4-BE49-F238E27FC236}">
                <a16:creationId xmlns="" xmlns:a16="http://schemas.microsoft.com/office/drawing/2014/main" id="{D743695C-6567-9C47-8008-CB9276434DCA}"/>
              </a:ext>
            </a:extLst>
          </p:cNvPr>
          <p:cNvSpPr/>
          <p:nvPr/>
        </p:nvSpPr>
        <p:spPr>
          <a:xfrm>
            <a:off x="10394066" y="5937813"/>
            <a:ext cx="451412" cy="405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0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hevron 23">
            <a:extLst>
              <a:ext uri="{FF2B5EF4-FFF2-40B4-BE49-F238E27FC236}">
                <a16:creationId xmlns="" xmlns:a16="http://schemas.microsoft.com/office/drawing/2014/main" id="{E52D6F92-6127-C947-B593-517D437E769E}"/>
              </a:ext>
            </a:extLst>
          </p:cNvPr>
          <p:cNvSpPr/>
          <p:nvPr/>
        </p:nvSpPr>
        <p:spPr>
          <a:xfrm>
            <a:off x="9472338" y="1659474"/>
            <a:ext cx="2560250" cy="3019190"/>
          </a:xfrm>
          <a:prstGeom prst="chevron">
            <a:avLst>
              <a:gd name="adj" fmla="val 59445"/>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hevron 22">
            <a:extLst>
              <a:ext uri="{FF2B5EF4-FFF2-40B4-BE49-F238E27FC236}">
                <a16:creationId xmlns="" xmlns:a16="http://schemas.microsoft.com/office/drawing/2014/main" id="{D4F94B8F-3DA5-3B44-99A9-B04EB0748BB8}"/>
              </a:ext>
            </a:extLst>
          </p:cNvPr>
          <p:cNvSpPr/>
          <p:nvPr/>
        </p:nvSpPr>
        <p:spPr>
          <a:xfrm>
            <a:off x="7067540" y="1659474"/>
            <a:ext cx="3684924" cy="3019190"/>
          </a:xfrm>
          <a:prstGeom prst="chevron">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entagon 21">
            <a:extLst>
              <a:ext uri="{FF2B5EF4-FFF2-40B4-BE49-F238E27FC236}">
                <a16:creationId xmlns="" xmlns:a16="http://schemas.microsoft.com/office/drawing/2014/main" id="{6F7B5895-D5FC-3947-BDE3-6ECEA7C3D2CC}"/>
              </a:ext>
            </a:extLst>
          </p:cNvPr>
          <p:cNvSpPr/>
          <p:nvPr/>
        </p:nvSpPr>
        <p:spPr>
          <a:xfrm>
            <a:off x="408970" y="1659474"/>
            <a:ext cx="7992638" cy="3019190"/>
          </a:xfrm>
          <a:prstGeom prst="homePlat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63758B5-7F50-D24A-AEC1-A2CB2FE3B50C}"/>
              </a:ext>
            </a:extLst>
          </p:cNvPr>
          <p:cNvSpPr>
            <a:spLocks noGrp="1"/>
          </p:cNvSpPr>
          <p:nvPr>
            <p:ph type="title"/>
          </p:nvPr>
        </p:nvSpPr>
        <p:spPr/>
        <p:txBody>
          <a:bodyPr/>
          <a:lstStyle/>
          <a:p>
            <a:r>
              <a:rPr lang="en-US" dirty="0"/>
              <a:t>Sandia has a history with Arm </a:t>
            </a:r>
            <a:r>
              <a:rPr lang="en-US" dirty="0" smtClean="0"/>
              <a:t>- NNSA/ASC testbeds</a:t>
            </a:r>
            <a:endParaRPr lang="en-US" dirty="0"/>
          </a:p>
        </p:txBody>
      </p:sp>
      <p:pic>
        <p:nvPicPr>
          <p:cNvPr id="3" name="Picture 2" descr="Hammer1.jpg">
            <a:extLst>
              <a:ext uri="{FF2B5EF4-FFF2-40B4-BE49-F238E27FC236}">
                <a16:creationId xmlns="" xmlns:a16="http://schemas.microsoft.com/office/drawing/2014/main" id="{607188B1-D20D-5640-AC1F-2BD4D4ADD6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3575" y="1861308"/>
            <a:ext cx="1729370" cy="2594055"/>
          </a:xfrm>
          <a:prstGeom prst="rect">
            <a:avLst/>
          </a:prstGeom>
          <a:ln>
            <a:solidFill>
              <a:schemeClr val="accent6">
                <a:lumMod val="40000"/>
                <a:lumOff val="60000"/>
              </a:schemeClr>
            </a:solidFill>
          </a:ln>
        </p:spPr>
      </p:pic>
      <p:pic>
        <p:nvPicPr>
          <p:cNvPr id="5" name="Picture 4" descr="ARM logo.jpg">
            <a:extLst>
              <a:ext uri="{FF2B5EF4-FFF2-40B4-BE49-F238E27FC236}">
                <a16:creationId xmlns="" xmlns:a16="http://schemas.microsoft.com/office/drawing/2014/main" id="{CCBA5F66-ADC6-264F-B605-22CFA2B89C5E}"/>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1962165" y="4104484"/>
            <a:ext cx="695016" cy="701758"/>
          </a:xfrm>
          <a:prstGeom prst="rect">
            <a:avLst/>
          </a:prstGeom>
        </p:spPr>
      </p:pic>
      <p:pic>
        <p:nvPicPr>
          <p:cNvPr id="6" name="Picture 5" descr="bowman-sullivan.jpg">
            <a:extLst>
              <a:ext uri="{FF2B5EF4-FFF2-40B4-BE49-F238E27FC236}">
                <a16:creationId xmlns="" xmlns:a16="http://schemas.microsoft.com/office/drawing/2014/main" id="{B4FB2B40-6F2B-3147-9EE5-849E51C9D5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17653" y="1861308"/>
            <a:ext cx="1945542" cy="2594055"/>
          </a:xfrm>
          <a:prstGeom prst="rect">
            <a:avLst/>
          </a:prstGeom>
          <a:ln>
            <a:solidFill>
              <a:schemeClr val="accent6">
                <a:lumMod val="60000"/>
                <a:lumOff val="40000"/>
              </a:schemeClr>
            </a:solidFill>
          </a:ln>
        </p:spPr>
      </p:pic>
      <p:pic>
        <p:nvPicPr>
          <p:cNvPr id="7" name="Picture 6" descr="ARM logo.jpg">
            <a:extLst>
              <a:ext uri="{FF2B5EF4-FFF2-40B4-BE49-F238E27FC236}">
                <a16:creationId xmlns="" xmlns:a16="http://schemas.microsoft.com/office/drawing/2014/main" id="{2069BB01-D826-BB4A-9297-04DA0F4EA5A1}"/>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4514852" y="4104484"/>
            <a:ext cx="695016" cy="701758"/>
          </a:xfrm>
          <a:prstGeom prst="rect">
            <a:avLst/>
          </a:prstGeom>
        </p:spPr>
      </p:pic>
      <p:pic>
        <p:nvPicPr>
          <p:cNvPr id="8" name="Picture 7">
            <a:extLst>
              <a:ext uri="{FF2B5EF4-FFF2-40B4-BE49-F238E27FC236}">
                <a16:creationId xmlns="" xmlns:a16="http://schemas.microsoft.com/office/drawing/2014/main" id="{1F993370-7BE1-B84C-AF60-0A4B75B010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5156440" y="2429241"/>
            <a:ext cx="2594053" cy="1458188"/>
          </a:xfrm>
          <a:prstGeom prst="rect">
            <a:avLst/>
          </a:prstGeom>
          <a:ln>
            <a:solidFill>
              <a:schemeClr val="accent6">
                <a:lumMod val="75000"/>
              </a:schemeClr>
            </a:solidFill>
          </a:ln>
        </p:spPr>
      </p:pic>
      <p:pic>
        <p:nvPicPr>
          <p:cNvPr id="9" name="Picture 8" descr="ARM logo.jpg">
            <a:extLst>
              <a:ext uri="{FF2B5EF4-FFF2-40B4-BE49-F238E27FC236}">
                <a16:creationId xmlns="" xmlns:a16="http://schemas.microsoft.com/office/drawing/2014/main" id="{A3CCA0B4-F0B1-BA41-9258-A14C8FE645BD}"/>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6720031" y="4104483"/>
            <a:ext cx="695016" cy="701758"/>
          </a:xfrm>
          <a:prstGeom prst="rect">
            <a:avLst/>
          </a:prstGeom>
        </p:spPr>
      </p:pic>
      <p:pic>
        <p:nvPicPr>
          <p:cNvPr id="10" name="Picture 9">
            <a:extLst>
              <a:ext uri="{FF2B5EF4-FFF2-40B4-BE49-F238E27FC236}">
                <a16:creationId xmlns="" xmlns:a16="http://schemas.microsoft.com/office/drawing/2014/main" id="{F64F4664-8C3E-064C-B77A-8E3A40FE3D6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62966" y="1861308"/>
            <a:ext cx="2129223" cy="2594054"/>
          </a:xfrm>
          <a:prstGeom prst="rect">
            <a:avLst/>
          </a:prstGeom>
          <a:ln>
            <a:solidFill>
              <a:schemeClr val="accent6">
                <a:lumMod val="50000"/>
              </a:schemeClr>
            </a:solidFill>
          </a:ln>
        </p:spPr>
      </p:pic>
      <p:pic>
        <p:nvPicPr>
          <p:cNvPr id="11" name="Picture 10" descr="ARM logo.jpg">
            <a:extLst>
              <a:ext uri="{FF2B5EF4-FFF2-40B4-BE49-F238E27FC236}">
                <a16:creationId xmlns="" xmlns:a16="http://schemas.microsoft.com/office/drawing/2014/main" id="{14B4B195-DE10-4B48-809E-6ABC0FE18AF6}"/>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9681733" y="4101698"/>
            <a:ext cx="695016" cy="701758"/>
          </a:xfrm>
          <a:prstGeom prst="rect">
            <a:avLst/>
          </a:prstGeom>
        </p:spPr>
      </p:pic>
      <p:sp>
        <p:nvSpPr>
          <p:cNvPr id="12" name="TextBox 11">
            <a:extLst>
              <a:ext uri="{FF2B5EF4-FFF2-40B4-BE49-F238E27FC236}">
                <a16:creationId xmlns="" xmlns:a16="http://schemas.microsoft.com/office/drawing/2014/main" id="{505CD1D4-0F34-5944-9926-8F5BE0C9AF5C}"/>
              </a:ext>
            </a:extLst>
          </p:cNvPr>
          <p:cNvSpPr txBox="1"/>
          <p:nvPr/>
        </p:nvSpPr>
        <p:spPr>
          <a:xfrm>
            <a:off x="773575" y="5018362"/>
            <a:ext cx="1883606" cy="369332"/>
          </a:xfrm>
          <a:prstGeom prst="rect">
            <a:avLst/>
          </a:prstGeom>
          <a:noFill/>
        </p:spPr>
        <p:txBody>
          <a:bodyPr wrap="square" rtlCol="0">
            <a:spAutoFit/>
          </a:bodyPr>
          <a:lstStyle/>
          <a:p>
            <a:pPr algn="ctr"/>
            <a:r>
              <a:rPr lang="en-US" b="1" dirty="0">
                <a:solidFill>
                  <a:schemeClr val="accent6">
                    <a:lumMod val="75000"/>
                  </a:schemeClr>
                </a:solidFill>
              </a:rPr>
              <a:t>Hammer</a:t>
            </a:r>
          </a:p>
        </p:txBody>
      </p:sp>
      <p:sp>
        <p:nvSpPr>
          <p:cNvPr id="13" name="TextBox 12">
            <a:extLst>
              <a:ext uri="{FF2B5EF4-FFF2-40B4-BE49-F238E27FC236}">
                <a16:creationId xmlns="" xmlns:a16="http://schemas.microsoft.com/office/drawing/2014/main" id="{7F040242-78AE-4F45-8F4C-102143F01298}"/>
              </a:ext>
            </a:extLst>
          </p:cNvPr>
          <p:cNvSpPr txBox="1"/>
          <p:nvPr/>
        </p:nvSpPr>
        <p:spPr>
          <a:xfrm>
            <a:off x="3179589" y="5018362"/>
            <a:ext cx="1883606" cy="369332"/>
          </a:xfrm>
          <a:prstGeom prst="rect">
            <a:avLst/>
          </a:prstGeom>
          <a:noFill/>
        </p:spPr>
        <p:txBody>
          <a:bodyPr wrap="square" rtlCol="0">
            <a:spAutoFit/>
          </a:bodyPr>
          <a:lstStyle/>
          <a:p>
            <a:pPr algn="ctr"/>
            <a:r>
              <a:rPr lang="en-US" b="1" dirty="0">
                <a:solidFill>
                  <a:schemeClr val="accent6">
                    <a:lumMod val="75000"/>
                  </a:schemeClr>
                </a:solidFill>
              </a:rPr>
              <a:t>Sullivan</a:t>
            </a:r>
          </a:p>
        </p:txBody>
      </p:sp>
      <p:sp>
        <p:nvSpPr>
          <p:cNvPr id="14" name="TextBox 13">
            <a:extLst>
              <a:ext uri="{FF2B5EF4-FFF2-40B4-BE49-F238E27FC236}">
                <a16:creationId xmlns="" xmlns:a16="http://schemas.microsoft.com/office/drawing/2014/main" id="{5210F3E5-C88B-FA45-916F-621907ED807F}"/>
              </a:ext>
            </a:extLst>
          </p:cNvPr>
          <p:cNvSpPr txBox="1"/>
          <p:nvPr/>
        </p:nvSpPr>
        <p:spPr>
          <a:xfrm>
            <a:off x="5511663" y="5018361"/>
            <a:ext cx="1883606" cy="369332"/>
          </a:xfrm>
          <a:prstGeom prst="rect">
            <a:avLst/>
          </a:prstGeom>
          <a:noFill/>
        </p:spPr>
        <p:txBody>
          <a:bodyPr wrap="square" rtlCol="0">
            <a:spAutoFit/>
          </a:bodyPr>
          <a:lstStyle/>
          <a:p>
            <a:pPr algn="ctr"/>
            <a:r>
              <a:rPr lang="en-US" b="1" dirty="0">
                <a:solidFill>
                  <a:schemeClr val="accent6">
                    <a:lumMod val="75000"/>
                  </a:schemeClr>
                </a:solidFill>
              </a:rPr>
              <a:t>Mayer</a:t>
            </a:r>
          </a:p>
        </p:txBody>
      </p:sp>
      <p:sp>
        <p:nvSpPr>
          <p:cNvPr id="15" name="TextBox 14">
            <a:extLst>
              <a:ext uri="{FF2B5EF4-FFF2-40B4-BE49-F238E27FC236}">
                <a16:creationId xmlns="" xmlns:a16="http://schemas.microsoft.com/office/drawing/2014/main" id="{D261E6C3-86CB-BF4A-BBD8-78586D2C41E5}"/>
              </a:ext>
            </a:extLst>
          </p:cNvPr>
          <p:cNvSpPr txBox="1"/>
          <p:nvPr/>
        </p:nvSpPr>
        <p:spPr>
          <a:xfrm>
            <a:off x="8215658" y="5018361"/>
            <a:ext cx="1883606" cy="369332"/>
          </a:xfrm>
          <a:prstGeom prst="rect">
            <a:avLst/>
          </a:prstGeom>
          <a:noFill/>
        </p:spPr>
        <p:txBody>
          <a:bodyPr wrap="square" rtlCol="0">
            <a:spAutoFit/>
          </a:bodyPr>
          <a:lstStyle/>
          <a:p>
            <a:pPr algn="ctr"/>
            <a:r>
              <a:rPr lang="en-US" b="1" dirty="0">
                <a:solidFill>
                  <a:schemeClr val="accent6">
                    <a:lumMod val="75000"/>
                  </a:schemeClr>
                </a:solidFill>
              </a:rPr>
              <a:t>Vanguard/Astra</a:t>
            </a:r>
          </a:p>
        </p:txBody>
      </p:sp>
      <p:sp>
        <p:nvSpPr>
          <p:cNvPr id="16" name="TextBox 15">
            <a:extLst>
              <a:ext uri="{FF2B5EF4-FFF2-40B4-BE49-F238E27FC236}">
                <a16:creationId xmlns="" xmlns:a16="http://schemas.microsoft.com/office/drawing/2014/main" id="{B5ECADEB-1055-934E-9B8B-466340DA221B}"/>
              </a:ext>
            </a:extLst>
          </p:cNvPr>
          <p:cNvSpPr txBox="1"/>
          <p:nvPr/>
        </p:nvSpPr>
        <p:spPr>
          <a:xfrm>
            <a:off x="773575" y="5599814"/>
            <a:ext cx="1883606" cy="738664"/>
          </a:xfrm>
          <a:prstGeom prst="rect">
            <a:avLst/>
          </a:prstGeom>
          <a:noFill/>
        </p:spPr>
        <p:txBody>
          <a:bodyPr wrap="square" rtlCol="0">
            <a:spAutoFit/>
          </a:bodyPr>
          <a:lstStyle/>
          <a:p>
            <a:pPr algn="ctr"/>
            <a:r>
              <a:rPr lang="en-US" sz="1400" b="1" dirty="0"/>
              <a:t>Applied Micro</a:t>
            </a:r>
          </a:p>
          <a:p>
            <a:pPr algn="ctr"/>
            <a:r>
              <a:rPr lang="en-US" sz="1400" b="1" dirty="0"/>
              <a:t>X-Gene-1</a:t>
            </a:r>
          </a:p>
          <a:p>
            <a:pPr algn="ctr"/>
            <a:r>
              <a:rPr lang="en-US" sz="1400" b="1" dirty="0"/>
              <a:t>47 nodes</a:t>
            </a:r>
          </a:p>
        </p:txBody>
      </p:sp>
      <p:sp>
        <p:nvSpPr>
          <p:cNvPr id="17" name="TextBox 16">
            <a:extLst>
              <a:ext uri="{FF2B5EF4-FFF2-40B4-BE49-F238E27FC236}">
                <a16:creationId xmlns="" xmlns:a16="http://schemas.microsoft.com/office/drawing/2014/main" id="{DB967EE9-B888-A84F-B366-39A73093C8E2}"/>
              </a:ext>
            </a:extLst>
          </p:cNvPr>
          <p:cNvSpPr txBox="1"/>
          <p:nvPr/>
        </p:nvSpPr>
        <p:spPr>
          <a:xfrm>
            <a:off x="3116599" y="5599814"/>
            <a:ext cx="1946595" cy="523220"/>
          </a:xfrm>
          <a:prstGeom prst="rect">
            <a:avLst/>
          </a:prstGeom>
          <a:noFill/>
        </p:spPr>
        <p:txBody>
          <a:bodyPr wrap="square" rtlCol="0">
            <a:spAutoFit/>
          </a:bodyPr>
          <a:lstStyle/>
          <a:p>
            <a:pPr algn="ctr"/>
            <a:r>
              <a:rPr lang="en-US" sz="1400" b="1" dirty="0"/>
              <a:t>Cavium ThunderX1</a:t>
            </a:r>
          </a:p>
          <a:p>
            <a:pPr algn="ctr"/>
            <a:r>
              <a:rPr lang="en-US" sz="1400" b="1" dirty="0"/>
              <a:t>32 nodes</a:t>
            </a:r>
          </a:p>
        </p:txBody>
      </p:sp>
      <p:sp>
        <p:nvSpPr>
          <p:cNvPr id="19" name="TextBox 18">
            <a:extLst>
              <a:ext uri="{FF2B5EF4-FFF2-40B4-BE49-F238E27FC236}">
                <a16:creationId xmlns="" xmlns:a16="http://schemas.microsoft.com/office/drawing/2014/main" id="{D13AD5F7-24EC-D74D-84C5-68326E189F3D}"/>
              </a:ext>
            </a:extLst>
          </p:cNvPr>
          <p:cNvSpPr txBox="1"/>
          <p:nvPr/>
        </p:nvSpPr>
        <p:spPr>
          <a:xfrm>
            <a:off x="5511663" y="5599814"/>
            <a:ext cx="1872657" cy="738664"/>
          </a:xfrm>
          <a:prstGeom prst="rect">
            <a:avLst/>
          </a:prstGeom>
          <a:noFill/>
        </p:spPr>
        <p:txBody>
          <a:bodyPr wrap="square" rtlCol="0">
            <a:spAutoFit/>
          </a:bodyPr>
          <a:lstStyle/>
          <a:p>
            <a:pPr algn="ctr"/>
            <a:r>
              <a:rPr lang="en-US" sz="1400" b="1" dirty="0"/>
              <a:t>Pre-GA Cavium ThunderX2</a:t>
            </a:r>
          </a:p>
          <a:p>
            <a:pPr algn="ctr"/>
            <a:r>
              <a:rPr lang="en-US" sz="1400" b="1" dirty="0"/>
              <a:t>47 nodes</a:t>
            </a:r>
          </a:p>
        </p:txBody>
      </p:sp>
      <p:sp>
        <p:nvSpPr>
          <p:cNvPr id="20" name="TextBox 19">
            <a:extLst>
              <a:ext uri="{FF2B5EF4-FFF2-40B4-BE49-F238E27FC236}">
                <a16:creationId xmlns="" xmlns:a16="http://schemas.microsoft.com/office/drawing/2014/main" id="{0473A212-5D21-5B46-9033-EDFE69D9BE84}"/>
              </a:ext>
            </a:extLst>
          </p:cNvPr>
          <p:cNvSpPr txBox="1"/>
          <p:nvPr/>
        </p:nvSpPr>
        <p:spPr>
          <a:xfrm>
            <a:off x="8062966" y="5597028"/>
            <a:ext cx="2175836" cy="738664"/>
          </a:xfrm>
          <a:prstGeom prst="rect">
            <a:avLst/>
          </a:prstGeom>
          <a:noFill/>
        </p:spPr>
        <p:txBody>
          <a:bodyPr wrap="square" rtlCol="0">
            <a:spAutoFit/>
          </a:bodyPr>
          <a:lstStyle/>
          <a:p>
            <a:pPr algn="ctr"/>
            <a:r>
              <a:rPr lang="en-US" sz="1400" b="1" dirty="0"/>
              <a:t>HPE Apollo 70</a:t>
            </a:r>
          </a:p>
          <a:p>
            <a:pPr algn="ctr"/>
            <a:r>
              <a:rPr lang="en-US" sz="1400" b="1" dirty="0"/>
              <a:t>Cavium ThunderX2</a:t>
            </a:r>
          </a:p>
          <a:p>
            <a:pPr algn="ctr"/>
            <a:r>
              <a:rPr lang="en-US" sz="1400" b="1" dirty="0"/>
              <a:t>2592 nodes</a:t>
            </a:r>
          </a:p>
        </p:txBody>
      </p:sp>
      <p:sp>
        <p:nvSpPr>
          <p:cNvPr id="25" name="TextBox 24">
            <a:extLst>
              <a:ext uri="{FF2B5EF4-FFF2-40B4-BE49-F238E27FC236}">
                <a16:creationId xmlns="" xmlns:a16="http://schemas.microsoft.com/office/drawing/2014/main" id="{2633FEA0-CA36-4E48-B04E-A742F12D40B4}"/>
              </a:ext>
            </a:extLst>
          </p:cNvPr>
          <p:cNvSpPr txBox="1"/>
          <p:nvPr/>
        </p:nvSpPr>
        <p:spPr>
          <a:xfrm>
            <a:off x="1389007" y="1253752"/>
            <a:ext cx="652743" cy="369332"/>
          </a:xfrm>
          <a:prstGeom prst="rect">
            <a:avLst/>
          </a:prstGeom>
          <a:noFill/>
        </p:spPr>
        <p:txBody>
          <a:bodyPr wrap="none" rtlCol="0">
            <a:spAutoFit/>
          </a:bodyPr>
          <a:lstStyle/>
          <a:p>
            <a:r>
              <a:rPr lang="en-US" dirty="0"/>
              <a:t>2014</a:t>
            </a:r>
          </a:p>
        </p:txBody>
      </p:sp>
      <p:sp>
        <p:nvSpPr>
          <p:cNvPr id="26" name="TextBox 25">
            <a:extLst>
              <a:ext uri="{FF2B5EF4-FFF2-40B4-BE49-F238E27FC236}">
                <a16:creationId xmlns="" xmlns:a16="http://schemas.microsoft.com/office/drawing/2014/main" id="{2331DE22-881E-AB49-B534-AE81F31F2866}"/>
              </a:ext>
            </a:extLst>
          </p:cNvPr>
          <p:cNvSpPr txBox="1"/>
          <p:nvPr/>
        </p:nvSpPr>
        <p:spPr>
          <a:xfrm>
            <a:off x="6121620" y="1251506"/>
            <a:ext cx="652743" cy="369332"/>
          </a:xfrm>
          <a:prstGeom prst="rect">
            <a:avLst/>
          </a:prstGeom>
          <a:noFill/>
        </p:spPr>
        <p:txBody>
          <a:bodyPr wrap="none" rtlCol="0">
            <a:spAutoFit/>
          </a:bodyPr>
          <a:lstStyle/>
          <a:p>
            <a:r>
              <a:rPr lang="en-US" dirty="0"/>
              <a:t>2017</a:t>
            </a:r>
          </a:p>
        </p:txBody>
      </p:sp>
      <p:sp>
        <p:nvSpPr>
          <p:cNvPr id="27" name="TextBox 26">
            <a:extLst>
              <a:ext uri="{FF2B5EF4-FFF2-40B4-BE49-F238E27FC236}">
                <a16:creationId xmlns="" xmlns:a16="http://schemas.microsoft.com/office/drawing/2014/main" id="{806B094C-158B-4048-8481-1186832706E1}"/>
              </a:ext>
            </a:extLst>
          </p:cNvPr>
          <p:cNvSpPr txBox="1"/>
          <p:nvPr/>
        </p:nvSpPr>
        <p:spPr>
          <a:xfrm>
            <a:off x="8543719" y="1251506"/>
            <a:ext cx="652743" cy="369332"/>
          </a:xfrm>
          <a:prstGeom prst="rect">
            <a:avLst/>
          </a:prstGeom>
          <a:noFill/>
        </p:spPr>
        <p:txBody>
          <a:bodyPr wrap="none" rtlCol="0">
            <a:spAutoFit/>
          </a:bodyPr>
          <a:lstStyle/>
          <a:p>
            <a:r>
              <a:rPr lang="en-US" dirty="0"/>
              <a:t>2018</a:t>
            </a:r>
          </a:p>
        </p:txBody>
      </p:sp>
      <p:pic>
        <p:nvPicPr>
          <p:cNvPr id="28" name="Picture 27">
            <a:extLst>
              <a:ext uri="{FF2B5EF4-FFF2-40B4-BE49-F238E27FC236}">
                <a16:creationId xmlns="" xmlns:a16="http://schemas.microsoft.com/office/drawing/2014/main" id="{27455CD1-1D4F-F744-813D-6E80B5E803C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35" y="4365026"/>
            <a:ext cx="1031258" cy="430035"/>
          </a:xfrm>
          <a:prstGeom prst="rect">
            <a:avLst/>
          </a:prstGeom>
          <a:solidFill>
            <a:schemeClr val="bg1"/>
          </a:solidFill>
          <a:ln>
            <a:solidFill>
              <a:schemeClr val="tx1"/>
            </a:solidFill>
          </a:ln>
        </p:spPr>
      </p:pic>
      <p:pic>
        <p:nvPicPr>
          <p:cNvPr id="29" name="Picture 28">
            <a:extLst>
              <a:ext uri="{FF2B5EF4-FFF2-40B4-BE49-F238E27FC236}">
                <a16:creationId xmlns="" xmlns:a16="http://schemas.microsoft.com/office/drawing/2014/main" id="{0CBBD013-BCAC-4648-8B5D-A3EE14C8B07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49301" y="4354689"/>
            <a:ext cx="1031258" cy="430035"/>
          </a:xfrm>
          <a:prstGeom prst="rect">
            <a:avLst/>
          </a:prstGeom>
          <a:solidFill>
            <a:schemeClr val="bg1"/>
          </a:solidFill>
          <a:ln>
            <a:solidFill>
              <a:schemeClr val="tx1"/>
            </a:solidFill>
          </a:ln>
        </p:spPr>
      </p:pic>
      <p:pic>
        <p:nvPicPr>
          <p:cNvPr id="30" name="Picture 29">
            <a:extLst>
              <a:ext uri="{FF2B5EF4-FFF2-40B4-BE49-F238E27FC236}">
                <a16:creationId xmlns="" xmlns:a16="http://schemas.microsoft.com/office/drawing/2014/main" id="{C9799874-B6CE-3249-B2DA-9CAEA9F097B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19640" y="4373421"/>
            <a:ext cx="1031258" cy="430035"/>
          </a:xfrm>
          <a:prstGeom prst="rect">
            <a:avLst/>
          </a:prstGeom>
          <a:solidFill>
            <a:schemeClr val="bg1"/>
          </a:solidFill>
          <a:ln>
            <a:solidFill>
              <a:schemeClr val="tx1"/>
            </a:solidFill>
          </a:ln>
        </p:spPr>
      </p:pic>
    </p:spTree>
    <p:extLst>
      <p:ext uri="{BB962C8B-B14F-4D97-AF65-F5344CB8AC3E}">
        <p14:creationId xmlns:p14="http://schemas.microsoft.com/office/powerpoint/2010/main" val="109586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1BFDBC-939E-DD40-A4F5-EFF25E363F02}"/>
              </a:ext>
            </a:extLst>
          </p:cNvPr>
          <p:cNvSpPr>
            <a:spLocks noGrp="1"/>
          </p:cNvSpPr>
          <p:nvPr>
            <p:ph type="title"/>
          </p:nvPr>
        </p:nvSpPr>
        <p:spPr>
          <a:xfrm>
            <a:off x="720648" y="240503"/>
            <a:ext cx="10058400" cy="534790"/>
          </a:xfrm>
        </p:spPr>
        <p:txBody>
          <a:bodyPr/>
          <a:lstStyle/>
          <a:p>
            <a:r>
              <a:rPr lang="en-US" dirty="0" smtClean="0">
                <a:latin typeface="+mn-lt"/>
              </a:rPr>
              <a:t>Advanced </a:t>
            </a:r>
            <a:r>
              <a:rPr lang="en-US" dirty="0" err="1">
                <a:latin typeface="+mn-lt"/>
              </a:rPr>
              <a:t>Trilab</a:t>
            </a:r>
            <a:r>
              <a:rPr lang="en-US" dirty="0">
                <a:latin typeface="+mn-lt"/>
              </a:rPr>
              <a:t> Software Environment (ATSE</a:t>
            </a:r>
            <a:r>
              <a:rPr lang="en-US" dirty="0" smtClean="0">
                <a:latin typeface="+mn-lt"/>
              </a:rPr>
              <a:t>)</a:t>
            </a:r>
            <a:endParaRPr lang="en-US" dirty="0">
              <a:latin typeface="+mn-lt"/>
            </a:endParaRPr>
          </a:p>
        </p:txBody>
      </p:sp>
      <p:sp>
        <p:nvSpPr>
          <p:cNvPr id="3" name="Content Placeholder 2">
            <a:extLst>
              <a:ext uri="{FF2B5EF4-FFF2-40B4-BE49-F238E27FC236}">
                <a16:creationId xmlns="" xmlns:a16="http://schemas.microsoft.com/office/drawing/2014/main" id="{363E44F2-566A-F647-942C-B7C551A2E27D}"/>
              </a:ext>
            </a:extLst>
          </p:cNvPr>
          <p:cNvSpPr>
            <a:spLocks noGrp="1"/>
          </p:cNvSpPr>
          <p:nvPr>
            <p:ph type="body" sz="quarter" idx="10"/>
          </p:nvPr>
        </p:nvSpPr>
        <p:spPr>
          <a:xfrm>
            <a:off x="720648" y="1215291"/>
            <a:ext cx="10058400" cy="4794211"/>
          </a:xfrm>
        </p:spPr>
        <p:txBody>
          <a:bodyPr>
            <a:normAutofit/>
          </a:bodyPr>
          <a:lstStyle/>
          <a:p>
            <a:r>
              <a:rPr lang="en-US" dirty="0"/>
              <a:t>Advanced Tri-lab Software Environment</a:t>
            </a:r>
          </a:p>
          <a:p>
            <a:pPr lvl="1"/>
            <a:r>
              <a:rPr lang="en-US" dirty="0"/>
              <a:t>Sandia leading development with input from Tri-lab Arm team</a:t>
            </a:r>
          </a:p>
          <a:p>
            <a:pPr lvl="1"/>
            <a:r>
              <a:rPr lang="en-US" dirty="0" smtClean="0"/>
              <a:t>Provide a user </a:t>
            </a:r>
            <a:r>
              <a:rPr lang="en-US" dirty="0"/>
              <a:t>programming environment for </a:t>
            </a:r>
            <a:r>
              <a:rPr lang="en-US" dirty="0" smtClean="0"/>
              <a:t>Astra</a:t>
            </a:r>
            <a:endParaRPr lang="en-US" dirty="0"/>
          </a:p>
          <a:p>
            <a:pPr lvl="1"/>
            <a:r>
              <a:rPr lang="en-US" dirty="0"/>
              <a:t>Partnership across the NNSA/ASC Labs and with </a:t>
            </a:r>
            <a:r>
              <a:rPr lang="en-US" dirty="0" smtClean="0"/>
              <a:t>HPE</a:t>
            </a:r>
          </a:p>
          <a:p>
            <a:r>
              <a:rPr lang="en-US" dirty="0" smtClean="0"/>
              <a:t>Lasting value for Vanguard effort</a:t>
            </a:r>
          </a:p>
          <a:p>
            <a:pPr lvl="1"/>
            <a:r>
              <a:rPr lang="en-US" dirty="0" smtClean="0"/>
              <a:t>Documented specification of:</a:t>
            </a:r>
          </a:p>
          <a:p>
            <a:pPr lvl="2"/>
            <a:r>
              <a:rPr lang="en-US" dirty="0" smtClean="0"/>
              <a:t>Software </a:t>
            </a:r>
            <a:r>
              <a:rPr lang="en-US" dirty="0"/>
              <a:t>components needed for HPC production applications</a:t>
            </a:r>
          </a:p>
          <a:p>
            <a:pPr lvl="2"/>
            <a:r>
              <a:rPr lang="en-US" dirty="0"/>
              <a:t>How they are configured (i.e., what features and capabilities are enabled) and interact</a:t>
            </a:r>
          </a:p>
          <a:p>
            <a:pPr lvl="2"/>
            <a:r>
              <a:rPr lang="en-US" dirty="0"/>
              <a:t>User interfaces and conventions</a:t>
            </a:r>
          </a:p>
          <a:p>
            <a:pPr lvl="1"/>
            <a:r>
              <a:rPr lang="en-US" dirty="0"/>
              <a:t>Reference implementation:</a:t>
            </a:r>
          </a:p>
          <a:p>
            <a:pPr lvl="2"/>
            <a:r>
              <a:rPr lang="en-US" dirty="0"/>
              <a:t>Deployable on multiple ASC systems and architectures with common look and feel</a:t>
            </a:r>
          </a:p>
          <a:p>
            <a:pPr lvl="2"/>
            <a:r>
              <a:rPr lang="en-US" dirty="0"/>
              <a:t>Tested against real ASC workloads</a:t>
            </a:r>
          </a:p>
          <a:p>
            <a:pPr lvl="2"/>
            <a:r>
              <a:rPr lang="en-US" dirty="0"/>
              <a:t>Community inspired, focused and </a:t>
            </a:r>
            <a:r>
              <a:rPr lang="en-US" dirty="0" smtClean="0"/>
              <a:t>supported</a:t>
            </a:r>
          </a:p>
          <a:p>
            <a:pPr lvl="2"/>
            <a:r>
              <a:rPr lang="en-US" dirty="0" smtClean="0"/>
              <a:t>Leveraging </a:t>
            </a:r>
            <a:r>
              <a:rPr lang="en-US" dirty="0" err="1" smtClean="0"/>
              <a:t>OpenHPC</a:t>
            </a:r>
            <a:r>
              <a:rPr lang="en-US" dirty="0" smtClean="0"/>
              <a:t> effort</a:t>
            </a:r>
            <a:endParaRPr lang="en-US" dirty="0"/>
          </a:p>
        </p:txBody>
      </p:sp>
      <p:sp>
        <p:nvSpPr>
          <p:cNvPr id="16" name="Rectangle 15">
            <a:extLst>
              <a:ext uri="{FF2B5EF4-FFF2-40B4-BE49-F238E27FC236}">
                <a16:creationId xmlns="" xmlns:a16="http://schemas.microsoft.com/office/drawing/2014/main" id="{1C8141D2-2116-0A42-8D59-F23E4B4BF941}"/>
              </a:ext>
            </a:extLst>
          </p:cNvPr>
          <p:cNvSpPr/>
          <p:nvPr/>
        </p:nvSpPr>
        <p:spPr>
          <a:xfrm>
            <a:off x="409334" y="6134581"/>
            <a:ext cx="11362119" cy="413471"/>
          </a:xfrm>
          <a:prstGeom prst="rect">
            <a:avLst/>
          </a:prstGeom>
          <a:solidFill>
            <a:schemeClr val="tx2">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ATSE is an integrated software environment for ASC workloads</a:t>
            </a:r>
          </a:p>
        </p:txBody>
      </p:sp>
      <p:pic>
        <p:nvPicPr>
          <p:cNvPr id="7" name="Picture 6">
            <a:extLst>
              <a:ext uri="{FF2B5EF4-FFF2-40B4-BE49-F238E27FC236}">
                <a16:creationId xmlns="" xmlns:a16="http://schemas.microsoft.com/office/drawing/2014/main" id="{D541844B-0D70-DC4E-A673-8853580FE4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23584" y="1087438"/>
            <a:ext cx="1318162" cy="549674"/>
          </a:xfrm>
          <a:prstGeom prst="rect">
            <a:avLst/>
          </a:prstGeom>
          <a:solidFill>
            <a:schemeClr val="bg1"/>
          </a:solidFill>
          <a:ln>
            <a:noFill/>
          </a:ln>
        </p:spPr>
      </p:pic>
      <p:pic>
        <p:nvPicPr>
          <p:cNvPr id="4" name="Picture 3">
            <a:extLst>
              <a:ext uri="{FF2B5EF4-FFF2-40B4-BE49-F238E27FC236}">
                <a16:creationId xmlns="" xmlns:a16="http://schemas.microsoft.com/office/drawing/2014/main" id="{836245F7-0B77-0E48-B252-1B744F4639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04448" y="1831681"/>
            <a:ext cx="1247219" cy="500297"/>
          </a:xfrm>
          <a:prstGeom prst="rect">
            <a:avLst/>
          </a:prstGeom>
        </p:spPr>
      </p:pic>
      <p:pic>
        <p:nvPicPr>
          <p:cNvPr id="5" name="Picture 4">
            <a:extLst>
              <a:ext uri="{FF2B5EF4-FFF2-40B4-BE49-F238E27FC236}">
                <a16:creationId xmlns="" xmlns:a16="http://schemas.microsoft.com/office/drawing/2014/main" id="{982BF730-7A09-7540-8FC7-A96900C019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25495" y="2570961"/>
            <a:ext cx="1920399" cy="322403"/>
          </a:xfrm>
          <a:prstGeom prst="rect">
            <a:avLst/>
          </a:prstGeom>
        </p:spPr>
      </p:pic>
      <p:pic>
        <p:nvPicPr>
          <p:cNvPr id="6" name="Picture 5">
            <a:extLst>
              <a:ext uri="{FF2B5EF4-FFF2-40B4-BE49-F238E27FC236}">
                <a16:creationId xmlns="" xmlns:a16="http://schemas.microsoft.com/office/drawing/2014/main" id="{1611681B-9E0A-3B49-AB52-D08A1E07CF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23584" y="3076490"/>
            <a:ext cx="1357621" cy="489036"/>
          </a:xfrm>
          <a:prstGeom prst="rect">
            <a:avLst/>
          </a:prstGeom>
        </p:spPr>
      </p:pic>
      <p:grpSp>
        <p:nvGrpSpPr>
          <p:cNvPr id="11" name="Group 10">
            <a:extLst>
              <a:ext uri="{FF2B5EF4-FFF2-40B4-BE49-F238E27FC236}">
                <a16:creationId xmlns="" xmlns:a16="http://schemas.microsoft.com/office/drawing/2014/main" id="{3FF1AB95-48DC-9A47-BC04-F3C32C6625A9}"/>
              </a:ext>
            </a:extLst>
          </p:cNvPr>
          <p:cNvGrpSpPr>
            <a:grpSpLocks/>
          </p:cNvGrpSpPr>
          <p:nvPr/>
        </p:nvGrpSpPr>
        <p:grpSpPr bwMode="auto">
          <a:xfrm>
            <a:off x="10303159" y="4126912"/>
            <a:ext cx="1888841" cy="1882590"/>
            <a:chOff x="10186578" y="20524788"/>
            <a:chExt cx="2877489" cy="2869026"/>
          </a:xfrm>
        </p:grpSpPr>
        <p:grpSp>
          <p:nvGrpSpPr>
            <p:cNvPr id="12" name="Group 51">
              <a:extLst>
                <a:ext uri="{FF2B5EF4-FFF2-40B4-BE49-F238E27FC236}">
                  <a16:creationId xmlns="" xmlns:a16="http://schemas.microsoft.com/office/drawing/2014/main" id="{8CCC8CDD-E707-CE45-A43E-DA36717AAE5A}"/>
                </a:ext>
              </a:extLst>
            </p:cNvPr>
            <p:cNvGrpSpPr>
              <a:grpSpLocks/>
            </p:cNvGrpSpPr>
            <p:nvPr/>
          </p:nvGrpSpPr>
          <p:grpSpPr bwMode="auto">
            <a:xfrm>
              <a:off x="10186578" y="20524788"/>
              <a:ext cx="2877489" cy="2869026"/>
              <a:chOff x="4536032" y="2646458"/>
              <a:chExt cx="2877489" cy="2869026"/>
            </a:xfrm>
          </p:grpSpPr>
          <p:pic>
            <p:nvPicPr>
              <p:cNvPr id="14" name="Picture 52">
                <a:extLst>
                  <a:ext uri="{FF2B5EF4-FFF2-40B4-BE49-F238E27FC236}">
                    <a16:creationId xmlns="" xmlns:a16="http://schemas.microsoft.com/office/drawing/2014/main" id="{AF33397C-1BE8-6341-9887-B6F046B0B43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36032" y="2646458"/>
                <a:ext cx="2877489" cy="2869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 xmlns:a16="http://schemas.microsoft.com/office/drawing/2014/main" id="{64B9839A-B319-8142-917E-10474013001A}"/>
                  </a:ext>
                </a:extLst>
              </p:cNvPr>
              <p:cNvSpPr/>
              <p:nvPr/>
            </p:nvSpPr>
            <p:spPr>
              <a:xfrm>
                <a:off x="5142271" y="3236743"/>
                <a:ext cx="1673942" cy="1690447"/>
              </a:xfrm>
              <a:prstGeom prst="rect">
                <a:avLst/>
              </a:prstGeom>
              <a:gradFill flip="none" rotWithShape="1">
                <a:gsLst>
                  <a:gs pos="37000">
                    <a:schemeClr val="accent5">
                      <a:lumMod val="0"/>
                      <a:lumOff val="100000"/>
                    </a:schemeClr>
                  </a:gs>
                  <a:gs pos="47000">
                    <a:schemeClr val="accent5">
                      <a:lumMod val="0"/>
                      <a:lumOff val="100000"/>
                    </a:schemeClr>
                  </a:gs>
                  <a:gs pos="100000">
                    <a:schemeClr val="bg2">
                      <a:lumMod val="10000"/>
                    </a:schemeClr>
                  </a:gs>
                </a:gsLst>
                <a:path path="circle">
                  <a:fillToRect l="50000" t="-80000" r="50000" b="180000"/>
                </a:path>
                <a:tileRect/>
              </a:gra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pic>
            <p:nvPicPr>
              <p:cNvPr id="17" name="Picture 54">
                <a:extLst>
                  <a:ext uri="{FF2B5EF4-FFF2-40B4-BE49-F238E27FC236}">
                    <a16:creationId xmlns="" xmlns:a16="http://schemas.microsoft.com/office/drawing/2014/main" id="{9B690320-29AA-9145-957D-AD4AF152E7C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90300" y="3301749"/>
                <a:ext cx="503587" cy="47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55">
                <a:extLst>
                  <a:ext uri="{FF2B5EF4-FFF2-40B4-BE49-F238E27FC236}">
                    <a16:creationId xmlns="" xmlns:a16="http://schemas.microsoft.com/office/drawing/2014/main" id="{E08E914F-0A76-AE44-BA10-7219C0CBB8B0}"/>
                  </a:ext>
                </a:extLst>
              </p:cNvPr>
              <p:cNvGrpSpPr>
                <a:grpSpLocks/>
              </p:cNvGrpSpPr>
              <p:nvPr/>
            </p:nvGrpSpPr>
            <p:grpSpPr bwMode="auto">
              <a:xfrm>
                <a:off x="5689856" y="3218096"/>
                <a:ext cx="648358" cy="619328"/>
                <a:chOff x="739785" y="869838"/>
                <a:chExt cx="3525215" cy="3110171"/>
              </a:xfrm>
            </p:grpSpPr>
            <p:pic>
              <p:nvPicPr>
                <p:cNvPr id="23" name="Picture 58">
                  <a:extLst>
                    <a:ext uri="{FF2B5EF4-FFF2-40B4-BE49-F238E27FC236}">
                      <a16:creationId xmlns="" xmlns:a16="http://schemas.microsoft.com/office/drawing/2014/main" id="{4EC68487-E05B-6A49-87C5-111F1419E36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9785" y="869838"/>
                  <a:ext cx="3208152" cy="283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 xmlns:a16="http://schemas.microsoft.com/office/drawing/2014/main" id="{AE4911AF-729D-F649-BC87-4440E232495F}"/>
                    </a:ext>
                  </a:extLst>
                </p:cNvPr>
                <p:cNvSpPr/>
                <p:nvPr/>
              </p:nvSpPr>
              <p:spPr>
                <a:xfrm>
                  <a:off x="1948070" y="2591796"/>
                  <a:ext cx="1285801" cy="1164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5" name="Rectangle 24">
                  <a:extLst>
                    <a:ext uri="{FF2B5EF4-FFF2-40B4-BE49-F238E27FC236}">
                      <a16:creationId xmlns="" xmlns:a16="http://schemas.microsoft.com/office/drawing/2014/main" id="{425A6A22-5D97-334B-A05B-F76AEA609745}"/>
                    </a:ext>
                  </a:extLst>
                </p:cNvPr>
                <p:cNvSpPr/>
                <p:nvPr/>
              </p:nvSpPr>
              <p:spPr>
                <a:xfrm>
                  <a:off x="2974986" y="2815049"/>
                  <a:ext cx="1285796" cy="1164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pic>
            <p:nvPicPr>
              <p:cNvPr id="21" name="Picture 56">
                <a:extLst>
                  <a:ext uri="{FF2B5EF4-FFF2-40B4-BE49-F238E27FC236}">
                    <a16:creationId xmlns="" xmlns:a16="http://schemas.microsoft.com/office/drawing/2014/main" id="{14BCC08E-4D41-D444-AA11-6449EA71AD6D}"/>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36237" y="3326816"/>
                <a:ext cx="413882" cy="43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57">
                <a:extLst>
                  <a:ext uri="{FF2B5EF4-FFF2-40B4-BE49-F238E27FC236}">
                    <a16:creationId xmlns="" xmlns:a16="http://schemas.microsoft.com/office/drawing/2014/main" id="{C0997CDE-4A43-3249-B033-8777E3FC8D99}"/>
                  </a:ext>
                </a:extLst>
              </p:cNvPr>
              <p:cNvSpPr txBox="1">
                <a:spLocks noChangeArrowheads="1"/>
              </p:cNvSpPr>
              <p:nvPr/>
            </p:nvSpPr>
            <p:spPr bwMode="auto">
              <a:xfrm>
                <a:off x="5090395" y="3758925"/>
                <a:ext cx="1789474" cy="797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2800" b="1" dirty="0">
                    <a:solidFill>
                      <a:srgbClr val="0092BE"/>
                    </a:solidFill>
                    <a:ea typeface="Arial Hebrew" pitchFamily="2" charset="-79"/>
                    <a:cs typeface="Arial" panose="020B0604020202020204" pitchFamily="34" charset="0"/>
                  </a:rPr>
                  <a:t>ATSE</a:t>
                </a:r>
                <a:endParaRPr lang="en-US" altLang="en-US" sz="2400" b="1" dirty="0">
                  <a:solidFill>
                    <a:srgbClr val="0092BE"/>
                  </a:solidFill>
                  <a:ea typeface="Arial Hebrew" pitchFamily="2" charset="-79"/>
                  <a:cs typeface="Arial" panose="020B0604020202020204" pitchFamily="34" charset="0"/>
                </a:endParaRPr>
              </a:p>
            </p:txBody>
          </p:sp>
        </p:grpSp>
        <p:sp>
          <p:nvSpPr>
            <p:cNvPr id="13" name="TextBox 61">
              <a:extLst>
                <a:ext uri="{FF2B5EF4-FFF2-40B4-BE49-F238E27FC236}">
                  <a16:creationId xmlns="" xmlns:a16="http://schemas.microsoft.com/office/drawing/2014/main" id="{FD5DE471-05C6-EA45-9501-607ECD14D54A}"/>
                </a:ext>
              </a:extLst>
            </p:cNvPr>
            <p:cNvSpPr txBox="1">
              <a:spLocks noChangeArrowheads="1"/>
            </p:cNvSpPr>
            <p:nvPr/>
          </p:nvSpPr>
          <p:spPr bwMode="auto">
            <a:xfrm>
              <a:off x="10743444" y="22171814"/>
              <a:ext cx="1789474" cy="56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dirty="0">
                  <a:ea typeface="Arial Hebrew" pitchFamily="2" charset="-79"/>
                  <a:cs typeface="Arial" panose="020B0604020202020204" pitchFamily="34" charset="0"/>
                </a:rPr>
                <a:t>stack</a:t>
              </a:r>
              <a:endParaRPr lang="en-US" altLang="en-US" sz="2000" dirty="0">
                <a:ea typeface="Arial Hebrew" pitchFamily="2" charset="-79"/>
                <a:cs typeface="Arial" panose="020B0604020202020204" pitchFamily="34" charset="0"/>
              </a:endParaRPr>
            </a:p>
          </p:txBody>
        </p:sp>
      </p:grpSp>
      <p:pic>
        <p:nvPicPr>
          <p:cNvPr id="26" name="Picture 25">
            <a:extLst>
              <a:ext uri="{FF2B5EF4-FFF2-40B4-BE49-F238E27FC236}">
                <a16:creationId xmlns="" xmlns:a16="http://schemas.microsoft.com/office/drawing/2014/main" id="{F68E6212-4CE5-3143-A17E-6C22367F3FA0}"/>
              </a:ext>
            </a:extLst>
          </p:cNvPr>
          <p:cNvPicPr>
            <a:picLocks noChangeAspect="1"/>
          </p:cNvPicPr>
          <p:nvPr/>
        </p:nvPicPr>
        <p:blipFill>
          <a:blip r:embed="rId10"/>
          <a:stretch>
            <a:fillRect/>
          </a:stretch>
        </p:blipFill>
        <p:spPr>
          <a:xfrm>
            <a:off x="7125157" y="5327622"/>
            <a:ext cx="2409103" cy="591710"/>
          </a:xfrm>
          <a:prstGeom prst="rect">
            <a:avLst/>
          </a:prstGeom>
        </p:spPr>
      </p:pic>
    </p:spTree>
    <p:extLst>
      <p:ext uri="{BB962C8B-B14F-4D97-AF65-F5344CB8AC3E}">
        <p14:creationId xmlns:p14="http://schemas.microsoft.com/office/powerpoint/2010/main" val="131223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Supercontainer</a:t>
            </a:r>
            <a:r>
              <a:rPr lang="en-US" dirty="0" smtClean="0"/>
              <a:t> Collaboration</a:t>
            </a:r>
            <a:endParaRPr lang="en-US" dirty="0"/>
          </a:p>
        </p:txBody>
      </p:sp>
      <p:sp>
        <p:nvSpPr>
          <p:cNvPr id="4" name="Text Placeholder 3"/>
          <p:cNvSpPr>
            <a:spLocks noGrp="1"/>
          </p:cNvSpPr>
          <p:nvPr>
            <p:ph type="body" sz="quarter" idx="10"/>
          </p:nvPr>
        </p:nvSpPr>
        <p:spPr/>
        <p:txBody>
          <a:bodyPr/>
          <a:lstStyle/>
          <a:p>
            <a:r>
              <a:rPr lang="en-US" dirty="0" smtClean="0"/>
              <a:t>Interface with key ST </a:t>
            </a:r>
            <a:r>
              <a:rPr lang="en-US" dirty="0"/>
              <a:t>and AD development areas </a:t>
            </a:r>
            <a:endParaRPr lang="en-US" dirty="0" smtClean="0"/>
          </a:p>
          <a:p>
            <a:r>
              <a:rPr lang="en-US" dirty="0" smtClean="0"/>
              <a:t>Advise and </a:t>
            </a:r>
            <a:r>
              <a:rPr lang="en-US" dirty="0"/>
              <a:t>support the container usage models necessary for deploying first Exascale </a:t>
            </a:r>
            <a:r>
              <a:rPr lang="en-US" dirty="0" smtClean="0"/>
              <a:t>apps and ecosystems</a:t>
            </a:r>
          </a:p>
          <a:p>
            <a:r>
              <a:rPr lang="en-US" dirty="0" smtClean="0"/>
              <a:t>Initiate deep-dive sessions with interested AD groups</a:t>
            </a:r>
          </a:p>
          <a:p>
            <a:pPr lvl="1"/>
            <a:r>
              <a:rPr lang="en-US" dirty="0" err="1" smtClean="0"/>
              <a:t>ExaLEARN</a:t>
            </a:r>
            <a:r>
              <a:rPr lang="en-US" dirty="0" smtClean="0"/>
              <a:t> </a:t>
            </a:r>
            <a:r>
              <a:rPr lang="en-US" dirty="0"/>
              <a:t>or </a:t>
            </a:r>
            <a:r>
              <a:rPr lang="en-US" dirty="0" smtClean="0"/>
              <a:t>CANDLE good first targets</a:t>
            </a:r>
          </a:p>
          <a:p>
            <a:pPr lvl="1"/>
            <a:r>
              <a:rPr lang="en-US" dirty="0" smtClean="0"/>
              <a:t>Activities which can best benefit from container runtimes</a:t>
            </a:r>
          </a:p>
          <a:p>
            <a:r>
              <a:rPr lang="en-US" dirty="0" smtClean="0"/>
              <a:t>Develop advanced container DevOps models</a:t>
            </a:r>
          </a:p>
          <a:p>
            <a:pPr lvl="1"/>
            <a:r>
              <a:rPr lang="en-US" dirty="0" smtClean="0"/>
              <a:t>Work with DOE </a:t>
            </a:r>
            <a:r>
              <a:rPr lang="en-US" dirty="0" err="1" smtClean="0"/>
              <a:t>Gitlab</a:t>
            </a:r>
            <a:r>
              <a:rPr lang="en-US" dirty="0" smtClean="0"/>
              <a:t> CI team to integrate containers into current CI plan</a:t>
            </a:r>
          </a:p>
          <a:p>
            <a:pPr lvl="1"/>
            <a:r>
              <a:rPr lang="en-US" dirty="0" smtClean="0"/>
              <a:t>Leverage </a:t>
            </a:r>
            <a:r>
              <a:rPr lang="en-US" dirty="0" err="1" smtClean="0"/>
              <a:t>Spack</a:t>
            </a:r>
            <a:r>
              <a:rPr lang="en-US" dirty="0" smtClean="0"/>
              <a:t> to enable advanced multi-stage container builds</a:t>
            </a:r>
          </a:p>
          <a:p>
            <a:pPr lvl="1"/>
            <a:r>
              <a:rPr lang="en-US" dirty="0" smtClean="0"/>
              <a:t>Integrate with ECP SDK effort to provide optimized container builds which benefit multiple AD efforts</a:t>
            </a:r>
            <a:endParaRPr lang="en-US" dirty="0"/>
          </a:p>
        </p:txBody>
      </p:sp>
    </p:spTree>
    <p:extLst>
      <p:ext uri="{BB962C8B-B14F-4D97-AF65-F5344CB8AC3E}">
        <p14:creationId xmlns:p14="http://schemas.microsoft.com/office/powerpoint/2010/main" val="214041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Scalable R&amp;D Activities</a:t>
            </a:r>
            <a:endParaRPr lang="en-US" dirty="0"/>
          </a:p>
        </p:txBody>
      </p:sp>
      <p:sp>
        <p:nvSpPr>
          <p:cNvPr id="4" name="Text Placeholder 3"/>
          <p:cNvSpPr>
            <a:spLocks noGrp="1"/>
          </p:cNvSpPr>
          <p:nvPr>
            <p:ph type="body" sz="quarter" idx="10"/>
          </p:nvPr>
        </p:nvSpPr>
        <p:spPr/>
        <p:txBody>
          <a:bodyPr>
            <a:normAutofit/>
          </a:bodyPr>
          <a:lstStyle/>
          <a:p>
            <a:pPr lvl="0"/>
            <a:r>
              <a:rPr lang="en-US" dirty="0" smtClean="0"/>
              <a:t>Several Topics:</a:t>
            </a:r>
          </a:p>
          <a:p>
            <a:pPr lvl="1"/>
            <a:r>
              <a:rPr lang="en-US" dirty="0" smtClean="0"/>
              <a:t>Container </a:t>
            </a:r>
            <a:r>
              <a:rPr lang="en-US" dirty="0"/>
              <a:t>and job launch, including integration with resource </a:t>
            </a:r>
            <a:r>
              <a:rPr lang="en-US" dirty="0" smtClean="0"/>
              <a:t>managers</a:t>
            </a:r>
            <a:endParaRPr lang="en-US" dirty="0"/>
          </a:p>
          <a:p>
            <a:pPr lvl="1"/>
            <a:r>
              <a:rPr lang="en-US" dirty="0"/>
              <a:t>Distribution of images at </a:t>
            </a:r>
            <a:r>
              <a:rPr lang="en-US" dirty="0" smtClean="0"/>
              <a:t>scale</a:t>
            </a:r>
            <a:endParaRPr lang="en-US" dirty="0"/>
          </a:p>
          <a:p>
            <a:pPr lvl="1"/>
            <a:r>
              <a:rPr lang="en-US" dirty="0"/>
              <a:t>Use of storage resources (parallel file systems, burst buffers, on-node storage</a:t>
            </a:r>
            <a:r>
              <a:rPr lang="en-US" dirty="0" smtClean="0"/>
              <a:t>)</a:t>
            </a:r>
            <a:endParaRPr lang="en-US" dirty="0"/>
          </a:p>
          <a:p>
            <a:pPr lvl="1"/>
            <a:r>
              <a:rPr lang="en-US" dirty="0"/>
              <a:t>Efficient and portable MPI communications, even for proprietary </a:t>
            </a:r>
            <a:r>
              <a:rPr lang="en-US" dirty="0" smtClean="0"/>
              <a:t>networks</a:t>
            </a:r>
            <a:endParaRPr lang="en-US" dirty="0"/>
          </a:p>
          <a:p>
            <a:pPr lvl="1"/>
            <a:r>
              <a:rPr lang="en-US" dirty="0"/>
              <a:t>Accelerators e.g. </a:t>
            </a:r>
            <a:r>
              <a:rPr lang="en-US" dirty="0" smtClean="0"/>
              <a:t>GPUs</a:t>
            </a:r>
            <a:endParaRPr lang="en-US" dirty="0"/>
          </a:p>
          <a:p>
            <a:pPr lvl="1"/>
            <a:r>
              <a:rPr lang="en-US" dirty="0"/>
              <a:t>Integration with novel hardware and systems software associated with pre-Exascale and  Exascale </a:t>
            </a:r>
            <a:r>
              <a:rPr lang="en-US" dirty="0" smtClean="0"/>
              <a:t>platforms</a:t>
            </a:r>
          </a:p>
          <a:p>
            <a:r>
              <a:rPr lang="en-US" dirty="0" smtClean="0"/>
              <a:t>Activities conducted in the context of interoperability</a:t>
            </a:r>
          </a:p>
          <a:p>
            <a:pPr lvl="1"/>
            <a:r>
              <a:rPr lang="en-US" dirty="0" smtClean="0"/>
              <a:t>Portable solutions </a:t>
            </a:r>
          </a:p>
          <a:p>
            <a:pPr lvl="1"/>
            <a:r>
              <a:rPr lang="en-US" dirty="0" smtClean="0"/>
              <a:t>Work for multiple container implementations</a:t>
            </a:r>
          </a:p>
          <a:p>
            <a:pPr lvl="1"/>
            <a:r>
              <a:rPr lang="en-US" dirty="0" smtClean="0"/>
              <a:t>Multiple facilities at multiple scales</a:t>
            </a:r>
            <a:endParaRPr lang="en-US" dirty="0"/>
          </a:p>
        </p:txBody>
      </p:sp>
    </p:spTree>
    <p:extLst>
      <p:ext uri="{BB962C8B-B14F-4D97-AF65-F5344CB8AC3E}">
        <p14:creationId xmlns:p14="http://schemas.microsoft.com/office/powerpoint/2010/main" val="147169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Integration</a:t>
            </a:r>
            <a:endParaRPr lang="en-US" dirty="0"/>
          </a:p>
        </p:txBody>
      </p:sp>
      <p:sp>
        <p:nvSpPr>
          <p:cNvPr id="4" name="Text Placeholder 3"/>
          <p:cNvSpPr>
            <a:spLocks noGrp="1"/>
          </p:cNvSpPr>
          <p:nvPr>
            <p:ph type="body" sz="quarter" idx="10"/>
          </p:nvPr>
        </p:nvSpPr>
        <p:spPr/>
        <p:txBody>
          <a:bodyPr/>
          <a:lstStyle/>
          <a:p>
            <a:r>
              <a:rPr lang="en-US" dirty="0" smtClean="0"/>
              <a:t>For project to be successful, need to provide support for deploying container runtimes at individual facilities</a:t>
            </a:r>
          </a:p>
          <a:p>
            <a:r>
              <a:rPr lang="en-US" dirty="0" smtClean="0"/>
              <a:t>Facilities Integration ideas:</a:t>
            </a:r>
            <a:endParaRPr lang="en-US" dirty="0"/>
          </a:p>
          <a:p>
            <a:pPr lvl="1"/>
            <a:r>
              <a:rPr lang="en-US" dirty="0" smtClean="0"/>
              <a:t>Help integrate with </a:t>
            </a:r>
            <a:r>
              <a:rPr lang="en-US" dirty="0"/>
              <a:t>facilities on pre-</a:t>
            </a:r>
            <a:r>
              <a:rPr lang="en-US" dirty="0" err="1"/>
              <a:t>Exa</a:t>
            </a:r>
            <a:r>
              <a:rPr lang="en-US" dirty="0"/>
              <a:t> and </a:t>
            </a:r>
            <a:r>
              <a:rPr lang="en-US" dirty="0" err="1"/>
              <a:t>Exa</a:t>
            </a:r>
            <a:r>
              <a:rPr lang="en-US" dirty="0"/>
              <a:t> machine deployments</a:t>
            </a:r>
          </a:p>
          <a:p>
            <a:pPr lvl="1"/>
            <a:r>
              <a:rPr lang="en-US" dirty="0"/>
              <a:t>Include systems level support for efficient configuration, and interoperability across ECP</a:t>
            </a:r>
          </a:p>
          <a:p>
            <a:pPr lvl="1"/>
            <a:r>
              <a:rPr lang="en-US" dirty="0"/>
              <a:t>Demonstrate exemplar ECP application deployed with containers at scale </a:t>
            </a:r>
          </a:p>
          <a:p>
            <a:pPr lvl="1"/>
            <a:r>
              <a:rPr lang="en-US" dirty="0"/>
              <a:t>Work with HPC vendors today to ensure designs meet container criteria</a:t>
            </a:r>
          </a:p>
          <a:p>
            <a:pPr lvl="1"/>
            <a:r>
              <a:rPr lang="en-US" dirty="0"/>
              <a:t>Support upstream container projects when applicable (Docker, Singularity</a:t>
            </a:r>
            <a:r>
              <a:rPr lang="en-US" dirty="0" smtClean="0"/>
              <a:t>)</a:t>
            </a:r>
          </a:p>
          <a:p>
            <a:endParaRPr lang="en-US" dirty="0" smtClean="0"/>
          </a:p>
        </p:txBody>
      </p:sp>
    </p:spTree>
    <p:extLst>
      <p:ext uri="{BB962C8B-B14F-4D97-AF65-F5344CB8AC3E}">
        <p14:creationId xmlns:p14="http://schemas.microsoft.com/office/powerpoint/2010/main" val="7300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Education &amp; Support</a:t>
            </a:r>
            <a:endParaRPr lang="en-US" dirty="0"/>
          </a:p>
        </p:txBody>
      </p:sp>
      <p:sp>
        <p:nvSpPr>
          <p:cNvPr id="4" name="Text Placeholder 3"/>
          <p:cNvSpPr>
            <a:spLocks noGrp="1"/>
          </p:cNvSpPr>
          <p:nvPr>
            <p:ph type="body" sz="quarter" idx="10"/>
          </p:nvPr>
        </p:nvSpPr>
        <p:spPr/>
        <p:txBody>
          <a:bodyPr>
            <a:normAutofit/>
          </a:bodyPr>
          <a:lstStyle/>
          <a:p>
            <a:r>
              <a:rPr lang="en-US" dirty="0" smtClean="0"/>
              <a:t>Containers are a new SW mechanism, training and education is needed to help ECP community to best utilize new functionality</a:t>
            </a:r>
          </a:p>
          <a:p>
            <a:r>
              <a:rPr lang="en-US" dirty="0" smtClean="0"/>
              <a:t>Reports:</a:t>
            </a:r>
          </a:p>
          <a:p>
            <a:pPr lvl="1"/>
            <a:r>
              <a:rPr lang="en-US" dirty="0" smtClean="0"/>
              <a:t>Best Practices for building and using containers</a:t>
            </a:r>
          </a:p>
          <a:p>
            <a:pPr lvl="1"/>
            <a:r>
              <a:rPr lang="en-US" dirty="0" smtClean="0"/>
              <a:t>Taxonomy survey to survey current state of the practice</a:t>
            </a:r>
          </a:p>
          <a:p>
            <a:r>
              <a:rPr lang="en-US" dirty="0" smtClean="0"/>
              <a:t>Training activities:</a:t>
            </a:r>
          </a:p>
          <a:p>
            <a:pPr lvl="1"/>
            <a:r>
              <a:rPr lang="en-US" dirty="0" smtClean="0"/>
              <a:t>Run tutorial sessions at prominent venues</a:t>
            </a:r>
          </a:p>
          <a:p>
            <a:pPr lvl="2"/>
            <a:r>
              <a:rPr lang="en-US" dirty="0" smtClean="0"/>
              <a:t>ISC, SC, and ECP annual meetings</a:t>
            </a:r>
          </a:p>
          <a:p>
            <a:pPr lvl="2"/>
            <a:r>
              <a:rPr lang="en-US" dirty="0" smtClean="0"/>
              <a:t>Already have several activities underway</a:t>
            </a:r>
          </a:p>
          <a:p>
            <a:pPr lvl="1"/>
            <a:r>
              <a:rPr lang="en-US" dirty="0" smtClean="0"/>
              <a:t>Online training and outreach sessions</a:t>
            </a:r>
          </a:p>
          <a:p>
            <a:r>
              <a:rPr lang="en-US" dirty="0" smtClean="0"/>
              <a:t>Provide single source of knowledge for groups interested in containers</a:t>
            </a:r>
          </a:p>
        </p:txBody>
      </p:sp>
    </p:spTree>
    <p:extLst>
      <p:ext uri="{BB962C8B-B14F-4D97-AF65-F5344CB8AC3E}">
        <p14:creationId xmlns:p14="http://schemas.microsoft.com/office/powerpoint/2010/main" val="70726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200" b="0" i="0" u="none" strike="noStrike" cap="none" dirty="0">
                <a:solidFill>
                  <a:schemeClr val="tx1"/>
                </a:solidFill>
                <a:sym typeface="Calibri"/>
              </a:rPr>
              <a:t>Containers in HPC</a:t>
            </a:r>
            <a:endParaRPr sz="3200" b="0" i="0" u="none" strike="noStrike" cap="none" dirty="0">
              <a:solidFill>
                <a:schemeClr val="tx1"/>
              </a:solidFill>
              <a:sym typeface="Calibri"/>
            </a:endParaRPr>
          </a:p>
        </p:txBody>
      </p:sp>
      <p:sp>
        <p:nvSpPr>
          <p:cNvPr id="2" name="Text Placeholder 1"/>
          <p:cNvSpPr>
            <a:spLocks noGrp="1"/>
          </p:cNvSpPr>
          <p:nvPr>
            <p:ph type="body" sz="quarter" idx="10"/>
          </p:nvPr>
        </p:nvSpPr>
        <p:spPr/>
        <p:txBody>
          <a:bodyPr>
            <a:normAutofit fontScale="92500" lnSpcReduction="10000"/>
          </a:bodyPr>
          <a:lstStyle/>
          <a:p>
            <a:r>
              <a:rPr lang="en-US" b="1" dirty="0"/>
              <a:t>BYOE - Bring-Your-Own-Environment</a:t>
            </a:r>
          </a:p>
          <a:p>
            <a:pPr lvl="1"/>
            <a:r>
              <a:rPr lang="en-US" dirty="0"/>
              <a:t>Developers define the operating environment and system libraries in which their application runs</a:t>
            </a:r>
          </a:p>
          <a:p>
            <a:r>
              <a:rPr lang="en-US" b="1" dirty="0"/>
              <a:t>Composability </a:t>
            </a:r>
          </a:p>
          <a:p>
            <a:pPr lvl="1"/>
            <a:r>
              <a:rPr lang="en-US" dirty="0"/>
              <a:t>Developers explicitly define how their software environment is composed of modular components as container images</a:t>
            </a:r>
          </a:p>
          <a:p>
            <a:pPr lvl="1"/>
            <a:r>
              <a:rPr lang="en-US" dirty="0"/>
              <a:t>Enable reproducible environments that can potentially span different architectures</a:t>
            </a:r>
          </a:p>
          <a:p>
            <a:r>
              <a:rPr lang="en-US" b="1" dirty="0"/>
              <a:t>Portability</a:t>
            </a:r>
          </a:p>
          <a:p>
            <a:pPr lvl="1"/>
            <a:r>
              <a:rPr lang="en-US" dirty="0"/>
              <a:t>Containers can be rebuilt, layered, or shared across multiple different computing systems</a:t>
            </a:r>
          </a:p>
          <a:p>
            <a:pPr lvl="1"/>
            <a:r>
              <a:rPr lang="en-US" dirty="0"/>
              <a:t>Potentially from laptops to clouds to advanced supercomputing resources</a:t>
            </a:r>
          </a:p>
          <a:p>
            <a:r>
              <a:rPr lang="en-US" b="1" dirty="0"/>
              <a:t>Version Control Integration </a:t>
            </a:r>
          </a:p>
          <a:p>
            <a:pPr lvl="1"/>
            <a:r>
              <a:rPr lang="en-US" dirty="0"/>
              <a:t>Containers integrate with revision control systems like </a:t>
            </a:r>
            <a:r>
              <a:rPr lang="en-US" dirty="0" err="1"/>
              <a:t>Git</a:t>
            </a:r>
            <a:endParaRPr lang="en-US" dirty="0"/>
          </a:p>
          <a:p>
            <a:pPr lvl="1"/>
            <a:r>
              <a:rPr lang="en-US" dirty="0"/>
              <a:t>Include not only build manifests but also with complete container images using container registries like Docker Hub</a:t>
            </a:r>
          </a:p>
        </p:txBody>
      </p:sp>
    </p:spTree>
    <p:extLst>
      <p:ext uri="{BB962C8B-B14F-4D97-AF65-F5344CB8AC3E}">
        <p14:creationId xmlns:p14="http://schemas.microsoft.com/office/powerpoint/2010/main" val="66652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200" b="0" i="0" u="none" strike="noStrike" cap="none" dirty="0">
                <a:solidFill>
                  <a:schemeClr val="tx1"/>
                </a:solidFill>
                <a:sym typeface="Calibri"/>
              </a:rPr>
              <a:t>Container DevOps</a:t>
            </a:r>
            <a:endParaRPr sz="3200" b="0" i="0" u="none" strike="noStrike" cap="none" dirty="0">
              <a:solidFill>
                <a:schemeClr val="tx1"/>
              </a:solidFill>
              <a:sym typeface="Calibri"/>
            </a:endParaRPr>
          </a:p>
        </p:txBody>
      </p:sp>
      <p:sp>
        <p:nvSpPr>
          <p:cNvPr id="214" name="Shape 214"/>
          <p:cNvSpPr txBox="1">
            <a:spLocks noGrp="1"/>
          </p:cNvSpPr>
          <p:nvPr>
            <p:ph type="sldNum" sz="quarter" idx="4"/>
          </p:nvPr>
        </p:nvSpPr>
        <p:spPr>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400">
                <a:solidFill>
                  <a:srgbClr val="000000"/>
                </a:solidFill>
                <a:latin typeface="Calibri"/>
                <a:ea typeface="Calibri"/>
                <a:cs typeface="Calibri"/>
                <a:sym typeface="Calibri"/>
              </a:rPr>
              <a:t>5</a:t>
            </a:fld>
            <a:endParaRPr sz="1400">
              <a:solidFill>
                <a:srgbClr val="000000"/>
              </a:solidFill>
              <a:latin typeface="Calibri"/>
              <a:ea typeface="Calibri"/>
              <a:cs typeface="Calibri"/>
              <a:sym typeface="Calibri"/>
            </a:endParaRPr>
          </a:p>
        </p:txBody>
      </p:sp>
      <p:pic>
        <p:nvPicPr>
          <p:cNvPr id="216" name="Shape 216"/>
          <p:cNvPicPr preferRelativeResize="0">
            <a:picLocks noGrp="1"/>
          </p:cNvPicPr>
          <p:nvPr>
            <p:ph type="body" idx="4294967295"/>
          </p:nvPr>
        </p:nvPicPr>
        <p:blipFill rotWithShape="1">
          <a:blip r:embed="rId3" cstate="email">
            <a:alphaModFix/>
            <a:extLst>
              <a:ext uri="{28A0092B-C50C-407E-A947-70E740481C1C}">
                <a14:useLocalDpi xmlns:a14="http://schemas.microsoft.com/office/drawing/2010/main"/>
              </a:ext>
            </a:extLst>
          </a:blip>
          <a:srcRect/>
          <a:stretch/>
        </p:blipFill>
        <p:spPr>
          <a:xfrm>
            <a:off x="5749848" y="1055639"/>
            <a:ext cx="6329362" cy="5316537"/>
          </a:xfrm>
          <a:prstGeom prst="rect">
            <a:avLst/>
          </a:prstGeom>
          <a:noFill/>
          <a:ln>
            <a:noFill/>
          </a:ln>
        </p:spPr>
      </p:pic>
      <p:sp>
        <p:nvSpPr>
          <p:cNvPr id="2" name="Text Placeholder 1"/>
          <p:cNvSpPr>
            <a:spLocks noGrp="1"/>
          </p:cNvSpPr>
          <p:nvPr>
            <p:ph type="body" sz="quarter" idx="10"/>
          </p:nvPr>
        </p:nvSpPr>
        <p:spPr>
          <a:xfrm>
            <a:off x="274648" y="1201854"/>
            <a:ext cx="5601495" cy="4854172"/>
          </a:xfrm>
        </p:spPr>
        <p:txBody>
          <a:bodyPr>
            <a:normAutofit lnSpcReduction="10000"/>
          </a:bodyPr>
          <a:lstStyle/>
          <a:p>
            <a:r>
              <a:rPr lang="en-US" dirty="0"/>
              <a:t>Impractical for apps to use large-scale supercomputers for DevOps and testing </a:t>
            </a:r>
          </a:p>
          <a:p>
            <a:pPr lvl="1"/>
            <a:r>
              <a:rPr lang="en-US" dirty="0"/>
              <a:t>HPC resources have long batch queues</a:t>
            </a:r>
          </a:p>
          <a:p>
            <a:pPr lvl="1"/>
            <a:r>
              <a:rPr lang="en-US" dirty="0"/>
              <a:t>Dev time commonly delayed as a result</a:t>
            </a:r>
          </a:p>
          <a:p>
            <a:r>
              <a:rPr lang="en-US" dirty="0"/>
              <a:t>Create deployment portability with containers</a:t>
            </a:r>
          </a:p>
          <a:p>
            <a:pPr lvl="1"/>
            <a:r>
              <a:rPr lang="en-US" dirty="0"/>
              <a:t>Develop Docker containers on your laptop or workstation</a:t>
            </a:r>
          </a:p>
          <a:p>
            <a:pPr lvl="1"/>
            <a:r>
              <a:rPr lang="en-US" dirty="0"/>
              <a:t>Leverage </a:t>
            </a:r>
            <a:r>
              <a:rPr lang="en-US" dirty="0" smtClean="0"/>
              <a:t>registry </a:t>
            </a:r>
            <a:r>
              <a:rPr lang="en-US" dirty="0"/>
              <a:t>services</a:t>
            </a:r>
          </a:p>
          <a:p>
            <a:pPr lvl="1"/>
            <a:r>
              <a:rPr lang="en-US" dirty="0"/>
              <a:t>Separate networks maintain separate registries</a:t>
            </a:r>
          </a:p>
          <a:p>
            <a:pPr lvl="1"/>
            <a:r>
              <a:rPr lang="en-US" dirty="0"/>
              <a:t>Import to target deployment</a:t>
            </a:r>
          </a:p>
          <a:p>
            <a:pPr lvl="1"/>
            <a:r>
              <a:rPr lang="en-US" dirty="0"/>
              <a:t>Leverage local resource manager </a:t>
            </a:r>
          </a:p>
          <a:p>
            <a:endParaRPr lang="en-US" dirty="0"/>
          </a:p>
          <a:p>
            <a:endParaRPr lang="en-US" dirty="0"/>
          </a:p>
          <a:p>
            <a:endParaRPr lang="en-US" dirty="0"/>
          </a:p>
        </p:txBody>
      </p:sp>
    </p:spTree>
    <p:extLst>
      <p:ext uri="{BB962C8B-B14F-4D97-AF65-F5344CB8AC3E}">
        <p14:creationId xmlns:p14="http://schemas.microsoft.com/office/powerpoint/2010/main" val="24780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200" b="0" i="0" u="none" strike="noStrike" cap="none" dirty="0">
                <a:solidFill>
                  <a:schemeClr val="tx1"/>
                </a:solidFill>
                <a:sym typeface="Calibri"/>
              </a:rPr>
              <a:t>Singularity Containers</a:t>
            </a:r>
            <a:endParaRPr sz="3200" b="0" i="0" u="none" strike="noStrike" cap="none" dirty="0">
              <a:solidFill>
                <a:schemeClr val="tx1"/>
              </a:solidFill>
              <a:sym typeface="Calibri"/>
            </a:endParaRPr>
          </a:p>
        </p:txBody>
      </p:sp>
      <p:sp>
        <p:nvSpPr>
          <p:cNvPr id="222" name="Shape 222"/>
          <p:cNvSpPr txBox="1">
            <a:spLocks noGrp="1"/>
          </p:cNvSpPr>
          <p:nvPr>
            <p:ph type="sldNum" sz="quarter" idx="4"/>
          </p:nvPr>
        </p:nvSpPr>
        <p:spPr>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400">
                <a:solidFill>
                  <a:srgbClr val="000000"/>
                </a:solidFill>
                <a:latin typeface="Calibri"/>
                <a:ea typeface="Calibri"/>
                <a:cs typeface="Calibri"/>
                <a:sym typeface="Calibri"/>
              </a:rPr>
              <a:t>6</a:t>
            </a:fld>
            <a:endParaRPr sz="1400">
              <a:solidFill>
                <a:srgbClr val="000000"/>
              </a:solidFill>
              <a:latin typeface="Calibri"/>
              <a:ea typeface="Calibri"/>
              <a:cs typeface="Calibri"/>
              <a:sym typeface="Calibri"/>
            </a:endParaRPr>
          </a:p>
        </p:txBody>
      </p:sp>
      <p:pic>
        <p:nvPicPr>
          <p:cNvPr id="224" name="Shape 2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522334" y="4338042"/>
            <a:ext cx="2513428" cy="2519958"/>
          </a:xfrm>
          <a:prstGeom prst="rect">
            <a:avLst/>
          </a:prstGeom>
          <a:noFill/>
          <a:ln>
            <a:noFill/>
          </a:ln>
        </p:spPr>
      </p:pic>
      <p:sp>
        <p:nvSpPr>
          <p:cNvPr id="2" name="Text Placeholder 1"/>
          <p:cNvSpPr>
            <a:spLocks noGrp="1"/>
          </p:cNvSpPr>
          <p:nvPr>
            <p:ph type="body" sz="quarter" idx="10"/>
          </p:nvPr>
        </p:nvSpPr>
        <p:spPr/>
        <p:txBody>
          <a:bodyPr>
            <a:normAutofit/>
          </a:bodyPr>
          <a:lstStyle/>
          <a:p>
            <a:r>
              <a:rPr lang="en-US" sz="2800" dirty="0"/>
              <a:t>Many different container options</a:t>
            </a:r>
          </a:p>
          <a:p>
            <a:pPr lvl="1"/>
            <a:r>
              <a:rPr lang="en-US" sz="2400" dirty="0"/>
              <a:t>Docker, Shifter, Singularity, </a:t>
            </a:r>
            <a:r>
              <a:rPr lang="en-US" sz="2400" dirty="0" err="1"/>
              <a:t>Charliecloud</a:t>
            </a:r>
            <a:r>
              <a:rPr lang="en-US" sz="2400" dirty="0"/>
              <a:t>, etc. etc.</a:t>
            </a:r>
          </a:p>
          <a:p>
            <a:r>
              <a:rPr lang="en-US" sz="2800" dirty="0" smtClean="0"/>
              <a:t>Docker is not </a:t>
            </a:r>
            <a:r>
              <a:rPr lang="en-US" sz="2800" dirty="0"/>
              <a:t>good fit for </a:t>
            </a:r>
            <a:r>
              <a:rPr lang="en-US" sz="2800" dirty="0" smtClean="0"/>
              <a:t>running HPC </a:t>
            </a:r>
            <a:r>
              <a:rPr lang="en-US" sz="2800" dirty="0"/>
              <a:t>workloads</a:t>
            </a:r>
          </a:p>
          <a:p>
            <a:pPr lvl="1"/>
            <a:r>
              <a:rPr lang="en-US" sz="2400" dirty="0"/>
              <a:t>Security issues, no HPC integration</a:t>
            </a:r>
          </a:p>
          <a:p>
            <a:r>
              <a:rPr lang="en-US" sz="2800" dirty="0"/>
              <a:t>Singularity best </a:t>
            </a:r>
            <a:r>
              <a:rPr lang="en-US" sz="2800" dirty="0" smtClean="0"/>
              <a:t>for current mission needs</a:t>
            </a:r>
            <a:endParaRPr lang="en-US" sz="2800" dirty="0"/>
          </a:p>
          <a:p>
            <a:pPr lvl="1"/>
            <a:r>
              <a:rPr lang="en-US" sz="2400" dirty="0"/>
              <a:t>OSS, publicly available</a:t>
            </a:r>
            <a:r>
              <a:rPr lang="en-US" sz="2400" dirty="0" smtClean="0"/>
              <a:t>, </a:t>
            </a:r>
            <a:r>
              <a:rPr lang="en-US" sz="2400" dirty="0"/>
              <a:t>support backed by </a:t>
            </a:r>
            <a:r>
              <a:rPr lang="en-US" sz="2400" dirty="0" err="1"/>
              <a:t>Sylabs</a:t>
            </a:r>
            <a:endParaRPr lang="en-US" sz="2400" dirty="0"/>
          </a:p>
          <a:p>
            <a:pPr lvl="1"/>
            <a:r>
              <a:rPr lang="en-US" sz="2400" dirty="0"/>
              <a:t>Simple image plan, support for </a:t>
            </a:r>
            <a:r>
              <a:rPr lang="en-US" sz="2400" dirty="0" smtClean="0"/>
              <a:t>many HPC </a:t>
            </a:r>
            <a:r>
              <a:rPr lang="en-US" sz="2400" dirty="0"/>
              <a:t>systems</a:t>
            </a:r>
          </a:p>
          <a:p>
            <a:pPr lvl="1"/>
            <a:r>
              <a:rPr lang="en-US" sz="2400" dirty="0"/>
              <a:t>Docker image </a:t>
            </a:r>
            <a:r>
              <a:rPr lang="en-US" sz="2400" dirty="0" smtClean="0"/>
              <a:t>support</a:t>
            </a:r>
            <a:endParaRPr lang="en-US" sz="2400" dirty="0"/>
          </a:p>
          <a:p>
            <a:pPr lvl="1"/>
            <a:r>
              <a:rPr lang="en-US" sz="2400" dirty="0"/>
              <a:t>M</a:t>
            </a:r>
            <a:r>
              <a:rPr lang="en-US" sz="2400" dirty="0" smtClean="0"/>
              <a:t>ultiple </a:t>
            </a:r>
            <a:r>
              <a:rPr lang="en-US" sz="2400" dirty="0"/>
              <a:t>architectures (x86, ARM, POWER)</a:t>
            </a:r>
          </a:p>
          <a:p>
            <a:pPr lvl="1"/>
            <a:r>
              <a:rPr lang="en-US" sz="2400" dirty="0"/>
              <a:t>Large community </a:t>
            </a:r>
            <a:r>
              <a:rPr lang="en-US" sz="2400" dirty="0" smtClean="0"/>
              <a:t>involvement</a:t>
            </a:r>
            <a:endParaRPr lang="en-US" sz="2400" dirty="0"/>
          </a:p>
          <a:p>
            <a:endParaRPr lang="en-US" sz="2800" dirty="0"/>
          </a:p>
        </p:txBody>
      </p:sp>
    </p:spTree>
    <p:extLst>
      <p:ext uri="{BB962C8B-B14F-4D97-AF65-F5344CB8AC3E}">
        <p14:creationId xmlns:p14="http://schemas.microsoft.com/office/powerpoint/2010/main" val="91683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0" i="0" u="none" strike="noStrike" cap="none" dirty="0">
                <a:solidFill>
                  <a:srgbClr val="102E54"/>
                </a:solidFill>
                <a:latin typeface="Calibri"/>
                <a:ea typeface="Calibri"/>
                <a:cs typeface="Calibri"/>
                <a:sym typeface="Calibri"/>
              </a:rPr>
              <a:t>Singularity </a:t>
            </a:r>
            <a:r>
              <a:rPr lang="en-US" sz="3200" b="0" i="0" u="none" strike="noStrike" cap="none" dirty="0" smtClean="0">
                <a:solidFill>
                  <a:srgbClr val="102E54"/>
                </a:solidFill>
                <a:latin typeface="Calibri"/>
                <a:ea typeface="Calibri"/>
                <a:cs typeface="Calibri"/>
                <a:sym typeface="Calibri"/>
              </a:rPr>
              <a:t>on </a:t>
            </a:r>
            <a:r>
              <a:rPr lang="en-US" sz="3200" b="0" i="0" u="none" strike="noStrike" cap="none" dirty="0">
                <a:solidFill>
                  <a:srgbClr val="102E54"/>
                </a:solidFill>
                <a:latin typeface="Calibri"/>
                <a:ea typeface="Calibri"/>
                <a:cs typeface="Calibri"/>
                <a:sym typeface="Calibri"/>
              </a:rPr>
              <a:t>a </a:t>
            </a:r>
            <a:r>
              <a:rPr lang="en-US" sz="3200" b="0" i="0" u="none" strike="noStrike" cap="none" dirty="0" smtClean="0">
                <a:solidFill>
                  <a:srgbClr val="102E54"/>
                </a:solidFill>
                <a:latin typeface="Calibri"/>
                <a:ea typeface="Calibri"/>
                <a:cs typeface="Calibri"/>
                <a:sym typeface="Calibri"/>
              </a:rPr>
              <a:t>Cray (in 17’)</a:t>
            </a:r>
            <a:endParaRPr sz="3200" b="0" i="0" u="none" strike="noStrike" cap="none" dirty="0">
              <a:solidFill>
                <a:srgbClr val="102E54"/>
              </a:solidFill>
              <a:latin typeface="Calibri"/>
              <a:ea typeface="Calibri"/>
              <a:cs typeface="Calibri"/>
              <a:sym typeface="Calibri"/>
            </a:endParaRPr>
          </a:p>
        </p:txBody>
      </p:sp>
      <p:sp>
        <p:nvSpPr>
          <p:cNvPr id="231" name="Shape 23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342462" marR="0" lvl="0" indent="-342462" algn="l" rtl="0">
              <a:spcBef>
                <a:spcPts val="0"/>
              </a:spcBef>
              <a:spcAft>
                <a:spcPts val="0"/>
              </a:spcAft>
              <a:buClr>
                <a:srgbClr val="102E54"/>
              </a:buClr>
              <a:buSzPts val="2400"/>
              <a:buFont typeface="Noto Sans Symbols"/>
              <a:buChar char="▪"/>
            </a:pPr>
            <a:r>
              <a:rPr lang="en-US" sz="2400" b="0" i="0" u="none" strike="noStrike" cap="none" dirty="0" smtClean="0">
                <a:solidFill>
                  <a:schemeClr val="dk1"/>
                </a:solidFill>
                <a:sym typeface="Calibri"/>
              </a:rPr>
              <a:t>Crays can </a:t>
            </a:r>
            <a:r>
              <a:rPr lang="en-US" sz="2400" b="0" i="0" u="none" strike="noStrike" cap="none" dirty="0">
                <a:solidFill>
                  <a:schemeClr val="dk1"/>
                </a:solidFill>
                <a:sym typeface="Calibri"/>
              </a:rPr>
              <a:t>represent pinnacle of HPC</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sym typeface="Calibri"/>
              </a:rPr>
              <a:t>4 of the 10 fastest supercomputers </a:t>
            </a:r>
            <a:r>
              <a:rPr lang="en-US" sz="2000" b="0" i="0" u="none" strike="noStrike" cap="none" dirty="0" smtClean="0">
                <a:solidFill>
                  <a:schemeClr val="dk1"/>
                </a:solidFill>
                <a:sym typeface="Calibri"/>
              </a:rPr>
              <a:t>are </a:t>
            </a:r>
            <a:r>
              <a:rPr lang="en-US" sz="2000" b="0" i="0" u="none" strike="noStrike" cap="none" dirty="0">
                <a:solidFill>
                  <a:schemeClr val="dk1"/>
                </a:solidFill>
                <a:sym typeface="Calibri"/>
              </a:rPr>
              <a:t>Cray (Nov 17 Top500)</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sym typeface="Calibri"/>
              </a:rPr>
              <a:t>Cray systems are different than Linux clusters</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sym typeface="Calibri"/>
              </a:rPr>
              <a:t>Specialized compute OS, no node-local storage, custom interconnect, specialized and tuned libraries, </a:t>
            </a:r>
            <a:r>
              <a:rPr lang="en-US" sz="2000" b="0" i="0" u="none" strike="noStrike" cap="none" dirty="0" err="1">
                <a:solidFill>
                  <a:schemeClr val="dk1"/>
                </a:solidFill>
                <a:sym typeface="Calibri"/>
              </a:rPr>
              <a:t>etc</a:t>
            </a:r>
            <a:endParaRPr sz="2000" b="0" i="0" u="none" strike="noStrike" cap="none" dirty="0">
              <a:solidFill>
                <a:schemeClr val="dk1"/>
              </a:solidFill>
              <a:sym typeface="Calibri"/>
            </a:endParaRPr>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sym typeface="Calibri"/>
              </a:rPr>
              <a:t>Modified Cray CNL kernel to build in necessary features</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sym typeface="Calibri"/>
              </a:rPr>
              <a:t>Loop mounting and EXT3 support, soon </a:t>
            </a:r>
            <a:r>
              <a:rPr lang="en-US" sz="2000" b="0" i="0" u="none" strike="noStrike" cap="none" dirty="0" err="1">
                <a:solidFill>
                  <a:schemeClr val="dk1"/>
                </a:solidFill>
                <a:sym typeface="Calibri"/>
              </a:rPr>
              <a:t>SquashFS</a:t>
            </a:r>
            <a:r>
              <a:rPr lang="en-US" sz="2000" b="0" i="0" u="none" strike="noStrike" cap="none" dirty="0">
                <a:solidFill>
                  <a:schemeClr val="dk1"/>
                </a:solidFill>
                <a:sym typeface="Calibri"/>
              </a:rPr>
              <a:t> and Overlay</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sym typeface="Calibri"/>
              </a:rPr>
              <a:t>Create /opt/cray and /</a:t>
            </a:r>
            <a:r>
              <a:rPr lang="en-US" sz="2400" b="0" i="0" u="none" strike="noStrike" cap="none" dirty="0" err="1">
                <a:solidFill>
                  <a:schemeClr val="dk1"/>
                </a:solidFill>
                <a:sym typeface="Calibri"/>
              </a:rPr>
              <a:t>var</a:t>
            </a:r>
            <a:r>
              <a:rPr lang="en-US" sz="2400" b="0" i="0" u="none" strike="noStrike" cap="none" dirty="0">
                <a:solidFill>
                  <a:schemeClr val="dk1"/>
                </a:solidFill>
                <a:sym typeface="Calibri"/>
              </a:rPr>
              <a:t>/opt/cray mounts on all images</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sym typeface="Calibri"/>
              </a:rPr>
              <a:t>Use LD_LIBRARY_PATH to link in Cray system </a:t>
            </a:r>
            <a:r>
              <a:rPr lang="en-US" sz="2400" b="0" i="0" u="none" strike="noStrike" cap="none" dirty="0" smtClean="0">
                <a:solidFill>
                  <a:schemeClr val="dk1"/>
                </a:solidFill>
                <a:sym typeface="Calibri"/>
              </a:rPr>
              <a:t>software</a:t>
            </a:r>
          </a:p>
          <a:p>
            <a:pPr marL="679174" lvl="2" indent="-342462">
              <a:spcBef>
                <a:spcPts val="480"/>
              </a:spcBef>
              <a:spcAft>
                <a:spcPts val="0"/>
              </a:spcAft>
              <a:buClr>
                <a:srgbClr val="102E54"/>
              </a:buClr>
              <a:buSzPts val="2400"/>
              <a:buFont typeface="Noto Sans Symbols"/>
              <a:buChar char="▪"/>
            </a:pPr>
            <a:r>
              <a:rPr lang="en-US" dirty="0">
                <a:solidFill>
                  <a:schemeClr val="dk1"/>
                </a:solidFill>
                <a:sym typeface="Calibri"/>
              </a:rPr>
              <a:t>XPMEM, </a:t>
            </a:r>
            <a:r>
              <a:rPr lang="en-US" dirty="0" err="1">
                <a:solidFill>
                  <a:schemeClr val="dk1"/>
                </a:solidFill>
                <a:sym typeface="Calibri"/>
              </a:rPr>
              <a:t>CrayMPI</a:t>
            </a:r>
            <a:r>
              <a:rPr lang="en-US" dirty="0">
                <a:solidFill>
                  <a:schemeClr val="dk1"/>
                </a:solidFill>
                <a:sym typeface="Calibri"/>
              </a:rPr>
              <a:t>, </a:t>
            </a:r>
            <a:r>
              <a:rPr lang="en-US" dirty="0" err="1">
                <a:solidFill>
                  <a:schemeClr val="dk1"/>
                </a:solidFill>
                <a:sym typeface="Calibri"/>
              </a:rPr>
              <a:t>uGNI</a:t>
            </a:r>
            <a:r>
              <a:rPr lang="en-US" dirty="0">
                <a:solidFill>
                  <a:schemeClr val="dk1"/>
                </a:solidFill>
                <a:sym typeface="Calibri"/>
              </a:rPr>
              <a:t>, </a:t>
            </a:r>
            <a:r>
              <a:rPr lang="en-US" dirty="0" err="1" smtClean="0">
                <a:solidFill>
                  <a:schemeClr val="dk1"/>
                </a:solidFill>
                <a:sym typeface="Calibri"/>
              </a:rPr>
              <a:t>etc</a:t>
            </a:r>
            <a:endParaRPr lang="en-US" dirty="0" smtClean="0">
              <a:solidFill>
                <a:schemeClr val="dk1"/>
              </a:solidFill>
              <a:sym typeface="Calibri"/>
            </a:endParaRPr>
          </a:p>
          <a:p>
            <a:pPr marL="679174" lvl="2" indent="-342462">
              <a:spcBef>
                <a:spcPts val="480"/>
              </a:spcBef>
              <a:spcAft>
                <a:spcPts val="0"/>
              </a:spcAft>
              <a:buClr>
                <a:srgbClr val="102E54"/>
              </a:buClr>
              <a:buSzPts val="2400"/>
              <a:buFont typeface="Noto Sans Symbols"/>
              <a:buChar char="▪"/>
            </a:pPr>
            <a:endParaRPr lang="en-US" dirty="0" smtClean="0">
              <a:solidFill>
                <a:schemeClr val="dk1"/>
              </a:solidFill>
              <a:sym typeface="Calibri"/>
            </a:endParaRPr>
          </a:p>
          <a:p>
            <a:pPr marL="679174" lvl="2" indent="-342462">
              <a:spcBef>
                <a:spcPts val="480"/>
              </a:spcBef>
              <a:spcAft>
                <a:spcPts val="0"/>
              </a:spcAft>
              <a:buClr>
                <a:srgbClr val="102E54"/>
              </a:buClr>
              <a:buSzPts val="2400"/>
              <a:buFont typeface="Noto Sans Symbols"/>
              <a:buChar char="▪"/>
            </a:pPr>
            <a:endParaRPr lang="en-US" dirty="0">
              <a:solidFill>
                <a:schemeClr val="dk1"/>
              </a:solidFill>
              <a:sym typeface="Calibri"/>
            </a:endParaRPr>
          </a:p>
          <a:p>
            <a:pPr marL="342462" marR="0" lvl="0" indent="-342462" algn="l" rtl="0">
              <a:spcBef>
                <a:spcPts val="480"/>
              </a:spcBef>
              <a:spcAft>
                <a:spcPts val="0"/>
              </a:spcAft>
              <a:buClr>
                <a:srgbClr val="102E54"/>
              </a:buClr>
              <a:buSzPts val="2400"/>
              <a:buFont typeface="Noto Sans Symbols"/>
              <a:buChar char="▪"/>
            </a:pPr>
            <a:r>
              <a:rPr lang="en-US" dirty="0" smtClean="0"/>
              <a:t>Now much easier </a:t>
            </a:r>
            <a:r>
              <a:rPr lang="mr-IN" dirty="0" smtClean="0"/>
              <a:t>–</a:t>
            </a:r>
            <a:r>
              <a:rPr lang="en-US" dirty="0" smtClean="0"/>
              <a:t> just install</a:t>
            </a:r>
            <a:r>
              <a:rPr lang="en-US" dirty="0"/>
              <a:t> </a:t>
            </a:r>
            <a:r>
              <a:rPr lang="en-US" dirty="0" smtClean="0"/>
              <a:t>RPM from </a:t>
            </a:r>
            <a:r>
              <a:rPr lang="en-US" dirty="0" err="1" smtClean="0"/>
              <a:t>Sylabs</a:t>
            </a:r>
            <a:endParaRPr sz="2800" b="0" i="0" u="none" strike="noStrike" cap="none" dirty="0">
              <a:solidFill>
                <a:schemeClr val="dk1"/>
              </a:solidFill>
              <a:sym typeface="Calibri"/>
            </a:endParaRPr>
          </a:p>
          <a:p>
            <a:pPr marL="0" marR="0" lvl="0" indent="0" algn="l" rtl="0">
              <a:spcBef>
                <a:spcPts val="400"/>
              </a:spcBef>
              <a:spcAft>
                <a:spcPts val="0"/>
              </a:spcAft>
              <a:buNone/>
            </a:pPr>
            <a:endParaRPr dirty="0"/>
          </a:p>
          <a:p>
            <a:pPr marL="342462" marR="0" lvl="0" indent="-190062" algn="l" rtl="0">
              <a:spcBef>
                <a:spcPts val="480"/>
              </a:spcBef>
              <a:spcAft>
                <a:spcPts val="0"/>
              </a:spcAft>
              <a:buClr>
                <a:srgbClr val="102E54"/>
              </a:buClr>
              <a:buSzPts val="2400"/>
              <a:buFont typeface="Noto Sans Symbols"/>
              <a:buNone/>
            </a:pPr>
            <a:endParaRPr sz="2400" b="0" i="0" u="none" strike="noStrike" cap="none" dirty="0">
              <a:solidFill>
                <a:schemeClr val="dk1"/>
              </a:solidFill>
              <a:sym typeface="Calibri"/>
            </a:endParaRPr>
          </a:p>
        </p:txBody>
      </p:sp>
      <p:sp>
        <p:nvSpPr>
          <p:cNvPr id="7" name="Rounded Rectangle 6">
            <a:extLst>
              <a:ext uri="{FF2B5EF4-FFF2-40B4-BE49-F238E27FC236}">
                <a16:creationId xmlns:a16="http://schemas.microsoft.com/office/drawing/2014/main" xmlns="" id="{A9B45A4A-45B8-7F4B-95F4-C044C4C90650}"/>
              </a:ext>
            </a:extLst>
          </p:cNvPr>
          <p:cNvSpPr/>
          <p:nvPr/>
        </p:nvSpPr>
        <p:spPr>
          <a:xfrm>
            <a:off x="392243" y="6175948"/>
            <a:ext cx="11407515" cy="3747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spcBef>
                <a:spcPts val="400"/>
              </a:spcBef>
            </a:pPr>
            <a:r>
              <a:rPr lang="en-US" dirty="0" smtClean="0"/>
              <a:t>How does running Singularity on a Cray compare to Docker on a Cloud?</a:t>
            </a:r>
            <a:endParaRPr lang="en-US" dirty="0"/>
          </a:p>
        </p:txBody>
      </p:sp>
    </p:spTree>
    <p:extLst>
      <p:ext uri="{BB962C8B-B14F-4D97-AF65-F5344CB8AC3E}">
        <p14:creationId xmlns:p14="http://schemas.microsoft.com/office/powerpoint/2010/main" val="26660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720648" y="240503"/>
            <a:ext cx="10058400" cy="570225"/>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200" b="0" i="0" u="none" strike="noStrike" cap="none">
                <a:solidFill>
                  <a:srgbClr val="05436A"/>
                </a:solidFill>
                <a:latin typeface="Calibri"/>
                <a:ea typeface="Calibri"/>
                <a:cs typeface="Calibri"/>
                <a:sym typeface="Calibri"/>
              </a:rPr>
              <a:t>Tale of Two Systems</a:t>
            </a:r>
            <a:endParaRPr sz="3200" b="0" i="0" u="none" strike="noStrike" cap="none">
              <a:solidFill>
                <a:srgbClr val="05436A"/>
              </a:solidFill>
              <a:latin typeface="Calibri"/>
              <a:ea typeface="Calibri"/>
              <a:cs typeface="Calibri"/>
              <a:sym typeface="Calibri"/>
            </a:endParaRPr>
          </a:p>
        </p:txBody>
      </p:sp>
      <p:sp>
        <p:nvSpPr>
          <p:cNvPr id="238" name="Shape 238"/>
          <p:cNvSpPr txBox="1">
            <a:spLocks noGrp="1"/>
          </p:cNvSpPr>
          <p:nvPr>
            <p:ph type="sldNum" idx="12"/>
          </p:nvPr>
        </p:nvSpPr>
        <p:spPr>
          <a:xfrm>
            <a:off x="64951" y="445603"/>
            <a:ext cx="419397"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400">
                <a:solidFill>
                  <a:srgbClr val="000000"/>
                </a:solidFill>
                <a:latin typeface="Calibri"/>
                <a:ea typeface="Calibri"/>
                <a:cs typeface="Calibri"/>
                <a:sym typeface="Calibri"/>
              </a:rPr>
              <a:t>8</a:t>
            </a:fld>
            <a:endParaRPr sz="1400">
              <a:solidFill>
                <a:srgbClr val="000000"/>
              </a:solidFill>
              <a:latin typeface="Calibri"/>
              <a:ea typeface="Calibri"/>
              <a:cs typeface="Calibri"/>
              <a:sym typeface="Calibri"/>
            </a:endParaRPr>
          </a:p>
        </p:txBody>
      </p:sp>
      <p:sp>
        <p:nvSpPr>
          <p:cNvPr id="239" name="Shape 239"/>
          <p:cNvSpPr txBox="1">
            <a:spLocks noGrp="1"/>
          </p:cNvSpPr>
          <p:nvPr>
            <p:ph type="body" idx="1"/>
          </p:nvPr>
        </p:nvSpPr>
        <p:spPr>
          <a:xfrm>
            <a:off x="696518" y="937624"/>
            <a:ext cx="1505717" cy="6574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02E54"/>
              </a:buClr>
              <a:buSzPts val="2400"/>
              <a:buFont typeface="Noto Sans Symbols"/>
              <a:buNone/>
            </a:pPr>
            <a:r>
              <a:rPr lang="en-US" sz="2400" b="1" i="0" u="sng" strike="noStrike" cap="none">
                <a:solidFill>
                  <a:schemeClr val="dk1"/>
                </a:solidFill>
                <a:latin typeface="Calibri"/>
                <a:ea typeface="Calibri"/>
                <a:cs typeface="Calibri"/>
                <a:sym typeface="Calibri"/>
              </a:rPr>
              <a:t>Volta</a:t>
            </a:r>
            <a:endParaRPr sz="2400" b="1" i="0" u="sng" strike="noStrike" cap="none">
              <a:solidFill>
                <a:schemeClr val="dk1"/>
              </a:solidFill>
              <a:latin typeface="Calibri"/>
              <a:ea typeface="Calibri"/>
              <a:cs typeface="Calibri"/>
              <a:sym typeface="Calibri"/>
            </a:endParaRPr>
          </a:p>
        </p:txBody>
      </p:sp>
      <p:sp>
        <p:nvSpPr>
          <p:cNvPr id="240" name="Shape 240"/>
          <p:cNvSpPr txBox="1">
            <a:spLocks noGrp="1"/>
          </p:cNvSpPr>
          <p:nvPr>
            <p:ph type="body" idx="4294967295"/>
          </p:nvPr>
        </p:nvSpPr>
        <p:spPr>
          <a:xfrm>
            <a:off x="0" y="1473200"/>
            <a:ext cx="5995988" cy="3951288"/>
          </a:xfrm>
          <a:prstGeom prst="rect">
            <a:avLst/>
          </a:prstGeom>
          <a:noFill/>
          <a:ln>
            <a:noFill/>
          </a:ln>
        </p:spPr>
        <p:txBody>
          <a:bodyPr spcFirstLastPara="1" wrap="square" lIns="91425" tIns="45700" rIns="91425" bIns="45700" anchor="t" anchorCtr="0">
            <a:noAutofit/>
          </a:bodyPr>
          <a:lstStyle/>
          <a:p>
            <a:pPr marL="342462" marR="0" lvl="0" indent="-342462" algn="l" rtl="0">
              <a:spcBef>
                <a:spcPts val="0"/>
              </a:spcBef>
              <a:spcAft>
                <a:spcPts val="0"/>
              </a:spcAft>
              <a:buClr>
                <a:srgbClr val="102E54"/>
              </a:buClr>
              <a:buSzPts val="2400"/>
              <a:buFont typeface="Noto Sans Symbols"/>
              <a:buChar char="▪"/>
            </a:pPr>
            <a:r>
              <a:rPr lang="en-US" sz="2400" b="0" i="0" u="none" strike="noStrike" cap="none" dirty="0">
                <a:solidFill>
                  <a:schemeClr val="dk1"/>
                </a:solidFill>
                <a:sym typeface="Calibri"/>
              </a:rPr>
              <a:t>Cray XC30 system</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sym typeface="Calibri"/>
              </a:rPr>
              <a:t>NNSA ASC testbed at Sandia</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sym typeface="Calibri"/>
              </a:rPr>
              <a:t>56 nodes:</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sym typeface="Calibri"/>
              </a:rPr>
              <a:t>2x Intel ”</a:t>
            </a:r>
            <a:r>
              <a:rPr lang="en-US" sz="2000" b="0" i="0" u="none" strike="noStrike" cap="none" dirty="0" err="1">
                <a:solidFill>
                  <a:schemeClr val="dk1"/>
                </a:solidFill>
                <a:sym typeface="Calibri"/>
              </a:rPr>
              <a:t>IvyBridge</a:t>
            </a:r>
            <a:r>
              <a:rPr lang="en-US" sz="2000" b="0" i="0" u="none" strike="noStrike" cap="none" dirty="0">
                <a:solidFill>
                  <a:schemeClr val="dk1"/>
                </a:solidFill>
                <a:sym typeface="Calibri"/>
              </a:rPr>
              <a:t>” E5-2695v2 CPUs</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sym typeface="Calibri"/>
              </a:rPr>
              <a:t>24 cores total, 2.4Ghz</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sym typeface="Calibri"/>
              </a:rPr>
              <a:t>64GB DDR3 RAM</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sym typeface="Calibri"/>
              </a:rPr>
              <a:t>Cray Aries Interconnect</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sym typeface="Calibri"/>
              </a:rPr>
              <a:t>No local storage, Shared DVS </a:t>
            </a:r>
            <a:r>
              <a:rPr lang="en-US" sz="2400" b="0" i="0" u="none" strike="noStrike" cap="none" dirty="0" smtClean="0">
                <a:solidFill>
                  <a:schemeClr val="dk1"/>
                </a:solidFill>
                <a:sym typeface="Calibri"/>
              </a:rPr>
              <a:t>filesystem</a:t>
            </a:r>
          </a:p>
          <a:p>
            <a:pPr marL="342462" marR="0" lvl="0" indent="-342462" algn="l" rtl="0">
              <a:spcBef>
                <a:spcPts val="480"/>
              </a:spcBef>
              <a:spcAft>
                <a:spcPts val="0"/>
              </a:spcAft>
              <a:buClr>
                <a:srgbClr val="102E54"/>
              </a:buClr>
              <a:buSzPts val="2400"/>
              <a:buFont typeface="Noto Sans Symbols"/>
              <a:buChar char="▪"/>
            </a:pPr>
            <a:r>
              <a:rPr lang="en-US" dirty="0" smtClean="0">
                <a:solidFill>
                  <a:schemeClr val="dk1"/>
                </a:solidFill>
                <a:sym typeface="Calibri"/>
              </a:rPr>
              <a:t>Singularity 2.X</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sym typeface="Calibri"/>
              </a:rPr>
              <a:t>Cray CNL ver. 5.2.UP04 </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sym typeface="Calibri"/>
              </a:rPr>
              <a:t>Based on SUSE 11</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sym typeface="Calibri"/>
              </a:rPr>
              <a:t>3.0.101 kernel</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sym typeface="Calibri"/>
              </a:rPr>
              <a:t>32 nodes used to keep equal core count</a:t>
            </a:r>
            <a:endParaRPr dirty="0"/>
          </a:p>
          <a:p>
            <a:pPr marL="342462" marR="0" lvl="0" indent="-190062" algn="l" rtl="0">
              <a:spcBef>
                <a:spcPts val="480"/>
              </a:spcBef>
              <a:spcAft>
                <a:spcPts val="0"/>
              </a:spcAft>
              <a:buClr>
                <a:srgbClr val="102E54"/>
              </a:buClr>
              <a:buSzPts val="2400"/>
              <a:buFont typeface="Noto Sans Symbols"/>
              <a:buNone/>
            </a:pPr>
            <a:endParaRPr sz="2400" b="0" i="0" u="none" strike="noStrike" cap="none" dirty="0">
              <a:solidFill>
                <a:schemeClr val="dk1"/>
              </a:solidFill>
              <a:sym typeface="Calibri"/>
            </a:endParaRPr>
          </a:p>
          <a:p>
            <a:pPr marL="342462" marR="0" lvl="0" indent="-190062" algn="l" rtl="0">
              <a:spcBef>
                <a:spcPts val="480"/>
              </a:spcBef>
              <a:spcAft>
                <a:spcPts val="0"/>
              </a:spcAft>
              <a:buClr>
                <a:srgbClr val="102E54"/>
              </a:buClr>
              <a:buSzPts val="2400"/>
              <a:buFont typeface="Noto Sans Symbols"/>
              <a:buNone/>
            </a:pPr>
            <a:endParaRPr sz="2400" b="0" i="0" u="none" strike="noStrike" cap="none" dirty="0">
              <a:solidFill>
                <a:schemeClr val="dk1"/>
              </a:solidFill>
              <a:sym typeface="Calibri"/>
            </a:endParaRPr>
          </a:p>
          <a:p>
            <a:pPr marL="342462" marR="0" lvl="0" indent="-190062" algn="l" rtl="0">
              <a:spcBef>
                <a:spcPts val="480"/>
              </a:spcBef>
              <a:spcAft>
                <a:spcPts val="0"/>
              </a:spcAft>
              <a:buClr>
                <a:srgbClr val="102E54"/>
              </a:buClr>
              <a:buSzPts val="2400"/>
              <a:buFont typeface="Noto Sans Symbols"/>
              <a:buNone/>
            </a:pPr>
            <a:endParaRPr sz="2400" b="0" i="0" u="none" strike="noStrike" cap="none" dirty="0">
              <a:solidFill>
                <a:schemeClr val="dk1"/>
              </a:solidFill>
              <a:sym typeface="Calibri"/>
            </a:endParaRPr>
          </a:p>
        </p:txBody>
      </p:sp>
      <p:sp>
        <p:nvSpPr>
          <p:cNvPr id="241" name="Shape 241"/>
          <p:cNvSpPr txBox="1">
            <a:spLocks noGrp="1"/>
          </p:cNvSpPr>
          <p:nvPr>
            <p:ph type="body" idx="4294967295"/>
          </p:nvPr>
        </p:nvSpPr>
        <p:spPr>
          <a:xfrm>
            <a:off x="6802438" y="938213"/>
            <a:ext cx="5389562"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102E54"/>
              </a:buClr>
              <a:buSzPts val="2400"/>
              <a:buFont typeface="Noto Sans Symbols"/>
              <a:buNone/>
            </a:pPr>
            <a:r>
              <a:rPr lang="en-US" sz="2400" b="1" i="0" u="sng" strike="noStrike" cap="none">
                <a:solidFill>
                  <a:schemeClr val="dk1"/>
                </a:solidFill>
                <a:latin typeface="Calibri"/>
                <a:ea typeface="Calibri"/>
                <a:cs typeface="Calibri"/>
                <a:sym typeface="Calibri"/>
              </a:rPr>
              <a:t>Amazon EC2</a:t>
            </a:r>
            <a:endParaRPr sz="2400" b="1" i="0" u="sng" strike="noStrike" cap="none">
              <a:solidFill>
                <a:schemeClr val="dk1"/>
              </a:solidFill>
              <a:latin typeface="Calibri"/>
              <a:ea typeface="Calibri"/>
              <a:cs typeface="Calibri"/>
              <a:sym typeface="Calibri"/>
            </a:endParaRPr>
          </a:p>
        </p:txBody>
      </p:sp>
      <p:sp>
        <p:nvSpPr>
          <p:cNvPr id="242" name="Shape 242"/>
          <p:cNvSpPr txBox="1">
            <a:spLocks noGrp="1"/>
          </p:cNvSpPr>
          <p:nvPr>
            <p:ph type="body" idx="4294967295"/>
          </p:nvPr>
        </p:nvSpPr>
        <p:spPr>
          <a:xfrm>
            <a:off x="5995988" y="1473200"/>
            <a:ext cx="6196012" cy="4862513"/>
          </a:xfrm>
          <a:prstGeom prst="rect">
            <a:avLst/>
          </a:prstGeom>
          <a:noFill/>
          <a:ln>
            <a:noFill/>
          </a:ln>
        </p:spPr>
        <p:txBody>
          <a:bodyPr spcFirstLastPara="1" wrap="square" lIns="91425" tIns="45700" rIns="91425" bIns="45700" anchor="t" anchorCtr="0">
            <a:noAutofit/>
          </a:bodyPr>
          <a:lstStyle/>
          <a:p>
            <a:pPr marL="342462" marR="0" lvl="0" indent="-342462" algn="l" rtl="0">
              <a:spcBef>
                <a:spcPts val="0"/>
              </a:spcBef>
              <a:spcAft>
                <a:spcPts val="0"/>
              </a:spcAft>
              <a:buClr>
                <a:srgbClr val="102E54"/>
              </a:buClr>
              <a:buSzPts val="2400"/>
              <a:buFont typeface="Noto Sans Symbols"/>
              <a:buChar char="▪"/>
            </a:pPr>
            <a:r>
              <a:rPr lang="en-US" sz="2400" b="0" i="0" u="none" strike="noStrike" cap="none" dirty="0">
                <a:solidFill>
                  <a:schemeClr val="dk1"/>
                </a:solidFill>
                <a:latin typeface="Calibri"/>
                <a:ea typeface="Calibri"/>
                <a:cs typeface="Calibri"/>
                <a:sym typeface="Calibri"/>
              </a:rPr>
              <a:t>Common public cloud service from AWS</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latin typeface="Calibri"/>
                <a:ea typeface="Calibri"/>
                <a:cs typeface="Calibri"/>
                <a:sym typeface="Calibri"/>
              </a:rPr>
              <a:t>48 c3.8xlarge instances:</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latin typeface="Calibri"/>
                <a:ea typeface="Calibri"/>
                <a:cs typeface="Calibri"/>
                <a:sym typeface="Calibri"/>
              </a:rPr>
              <a:t>2x Intel “</a:t>
            </a:r>
            <a:r>
              <a:rPr lang="en-US" sz="2000" b="0" i="0" u="none" strike="noStrike" cap="none" dirty="0" err="1">
                <a:solidFill>
                  <a:schemeClr val="dk1"/>
                </a:solidFill>
                <a:latin typeface="Calibri"/>
                <a:ea typeface="Calibri"/>
                <a:cs typeface="Calibri"/>
                <a:sym typeface="Calibri"/>
              </a:rPr>
              <a:t>IvyBridge</a:t>
            </a:r>
            <a:r>
              <a:rPr lang="en-US" sz="2000" b="0" i="0" u="none" strike="noStrike" cap="none" dirty="0">
                <a:solidFill>
                  <a:schemeClr val="dk1"/>
                </a:solidFill>
                <a:latin typeface="Calibri"/>
                <a:ea typeface="Calibri"/>
                <a:cs typeface="Calibri"/>
                <a:sym typeface="Calibri"/>
              </a:rPr>
              <a:t>” E5-2680 CPUs</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latin typeface="Calibri"/>
                <a:ea typeface="Calibri"/>
                <a:cs typeface="Calibri"/>
                <a:sym typeface="Calibri"/>
              </a:rPr>
              <a:t>16 cores total 32 vCPUs (HT), 2.8Ghz</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latin typeface="Calibri"/>
                <a:ea typeface="Calibri"/>
                <a:cs typeface="Calibri"/>
                <a:sym typeface="Calibri"/>
              </a:rPr>
              <a:t>10 core chip (2 cores reserved by AWS)</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latin typeface="Calibri"/>
                <a:ea typeface="Calibri"/>
                <a:cs typeface="Calibri"/>
                <a:sym typeface="Calibri"/>
              </a:rPr>
              <a:t>60 GB RAM</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latin typeface="Calibri"/>
                <a:ea typeface="Calibri"/>
                <a:cs typeface="Calibri"/>
                <a:sym typeface="Calibri"/>
              </a:rPr>
              <a:t>10 Gb Ethernet network w/ SR-IOV</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latin typeface="Calibri"/>
                <a:ea typeface="Calibri"/>
                <a:cs typeface="Calibri"/>
                <a:sym typeface="Calibri"/>
              </a:rPr>
              <a:t>2x320 SSD EBS storage per node</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latin typeface="Calibri"/>
                <a:ea typeface="Calibri"/>
                <a:cs typeface="Calibri"/>
                <a:sym typeface="Calibri"/>
              </a:rPr>
              <a:t>RHEL7 compute image</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latin typeface="Calibri"/>
                <a:ea typeface="Calibri"/>
                <a:cs typeface="Calibri"/>
                <a:sym typeface="Calibri"/>
              </a:rPr>
              <a:t>Docker </a:t>
            </a:r>
            <a:r>
              <a:rPr lang="en-US" sz="2000" b="0" i="0" u="none" strike="noStrike" cap="none" dirty="0" smtClean="0">
                <a:solidFill>
                  <a:schemeClr val="dk1"/>
                </a:solidFill>
                <a:latin typeface="Calibri"/>
                <a:ea typeface="Calibri"/>
                <a:cs typeface="Calibri"/>
                <a:sym typeface="Calibri"/>
              </a:rPr>
              <a:t>1.19</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latin typeface="Calibri"/>
                <a:ea typeface="Calibri"/>
                <a:cs typeface="Calibri"/>
                <a:sym typeface="Calibri"/>
              </a:rPr>
              <a:t>Run in dedicated host mode</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latin typeface="Calibri"/>
                <a:ea typeface="Calibri"/>
                <a:cs typeface="Calibri"/>
                <a:sym typeface="Calibri"/>
              </a:rPr>
              <a:t>48 node virtual cluster = $176.64/hour</a:t>
            </a:r>
            <a:endParaRPr sz="2400" b="0" i="0" u="none" strike="noStrike" cap="none" dirty="0">
              <a:solidFill>
                <a:schemeClr val="dk1"/>
              </a:solidFill>
              <a:latin typeface="Calibri"/>
              <a:ea typeface="Calibri"/>
              <a:cs typeface="Calibri"/>
              <a:sym typeface="Calibri"/>
            </a:endParaRPr>
          </a:p>
          <a:p>
            <a:pPr marL="342462" marR="0" lvl="0" indent="-190062" algn="l" rtl="0">
              <a:spcBef>
                <a:spcPts val="480"/>
              </a:spcBef>
              <a:spcAft>
                <a:spcPts val="0"/>
              </a:spcAft>
              <a:buClr>
                <a:srgbClr val="102E54"/>
              </a:buClr>
              <a:buSzPts val="2400"/>
              <a:buFont typeface="Noto Sans Symbols"/>
              <a:buNone/>
            </a:pPr>
            <a:endParaRPr sz="2400" b="0" i="0" u="none" strike="noStrike" cap="none" dirty="0">
              <a:solidFill>
                <a:schemeClr val="dk1"/>
              </a:solidFill>
              <a:latin typeface="Calibri"/>
              <a:ea typeface="Calibri"/>
              <a:cs typeface="Calibri"/>
              <a:sym typeface="Calibri"/>
            </a:endParaRPr>
          </a:p>
          <a:p>
            <a:pPr marL="342462" marR="0" lvl="0" indent="-190062" algn="l" rtl="0">
              <a:spcBef>
                <a:spcPts val="480"/>
              </a:spcBef>
              <a:spcAft>
                <a:spcPts val="0"/>
              </a:spcAft>
              <a:buClr>
                <a:srgbClr val="102E54"/>
              </a:buClr>
              <a:buSzPts val="2400"/>
              <a:buFont typeface="Noto Sans Symbols"/>
              <a:buNone/>
            </a:pPr>
            <a:endParaRPr sz="2400" b="0" i="0" u="none" strike="noStrike" cap="none" dirty="0">
              <a:solidFill>
                <a:schemeClr val="dk1"/>
              </a:solidFill>
              <a:latin typeface="Calibri"/>
              <a:ea typeface="Calibri"/>
              <a:cs typeface="Calibri"/>
              <a:sym typeface="Calibri"/>
            </a:endParaRPr>
          </a:p>
          <a:p>
            <a:pPr marL="741396" marR="0" lvl="1" indent="-157172" algn="l" rtl="0">
              <a:spcBef>
                <a:spcPts val="400"/>
              </a:spcBef>
              <a:spcAft>
                <a:spcPts val="0"/>
              </a:spcAft>
              <a:buClr>
                <a:srgbClr val="800000"/>
              </a:buClr>
              <a:buSzPts val="2000"/>
              <a:buFont typeface="Noto Sans Symbols"/>
              <a:buNone/>
            </a:pPr>
            <a:endParaRPr sz="2000" b="0" i="0" u="none" strike="noStrike" cap="none" dirty="0">
              <a:solidFill>
                <a:schemeClr val="dk1"/>
              </a:solidFill>
              <a:latin typeface="Calibri"/>
              <a:ea typeface="Calibri"/>
              <a:cs typeface="Calibri"/>
              <a:sym typeface="Calibri"/>
            </a:endParaRPr>
          </a:p>
          <a:p>
            <a:pPr marL="741396" marR="0" lvl="1" indent="-157172" algn="l" rtl="0">
              <a:spcBef>
                <a:spcPts val="400"/>
              </a:spcBef>
              <a:spcAft>
                <a:spcPts val="0"/>
              </a:spcAft>
              <a:buClr>
                <a:srgbClr val="800000"/>
              </a:buClr>
              <a:buSzPts val="2000"/>
              <a:buFont typeface="Noto Sans Symbols"/>
              <a:buNone/>
            </a:pPr>
            <a:endParaRPr sz="2000" b="0" i="0" u="none" strike="noStrike" cap="none" dirty="0">
              <a:solidFill>
                <a:schemeClr val="dk1"/>
              </a:solidFill>
              <a:latin typeface="Calibri"/>
              <a:ea typeface="Calibri"/>
              <a:cs typeface="Calibri"/>
              <a:sym typeface="Calibri"/>
            </a:endParaRPr>
          </a:p>
          <a:p>
            <a:pPr marL="342462" marR="0" lvl="0" indent="-190062" algn="l" rtl="0">
              <a:spcBef>
                <a:spcPts val="480"/>
              </a:spcBef>
              <a:spcAft>
                <a:spcPts val="0"/>
              </a:spcAft>
              <a:buClr>
                <a:srgbClr val="102E54"/>
              </a:buClr>
              <a:buSzPts val="2400"/>
              <a:buFont typeface="Noto Sans Symbols"/>
              <a:buNone/>
            </a:pPr>
            <a:endParaRPr sz="2400" b="0" i="0" u="none" strike="noStrike" cap="none" dirty="0">
              <a:solidFill>
                <a:schemeClr val="dk1"/>
              </a:solidFill>
              <a:latin typeface="Calibri"/>
              <a:ea typeface="Calibri"/>
              <a:cs typeface="Calibri"/>
              <a:sym typeface="Calibri"/>
            </a:endParaRPr>
          </a:p>
          <a:p>
            <a:pPr marL="342462" marR="0" lvl="0" indent="-190062" algn="l" rtl="0">
              <a:spcBef>
                <a:spcPts val="480"/>
              </a:spcBef>
              <a:spcAft>
                <a:spcPts val="0"/>
              </a:spcAft>
              <a:buClr>
                <a:srgbClr val="102E54"/>
              </a:buClr>
              <a:buSzPts val="2400"/>
              <a:buFont typeface="Noto Sans Symbols"/>
              <a:buNone/>
            </a:pPr>
            <a:endParaRPr sz="2400" b="0" i="0" u="none" strike="noStrike" cap="none" dirty="0">
              <a:solidFill>
                <a:schemeClr val="dk1"/>
              </a:solidFill>
              <a:latin typeface="Calibri"/>
              <a:ea typeface="Calibri"/>
              <a:cs typeface="Calibri"/>
              <a:sym typeface="Calibri"/>
            </a:endParaRPr>
          </a:p>
          <a:p>
            <a:pPr marL="342462" marR="0" lvl="0" indent="-190062" algn="l" rtl="0">
              <a:spcBef>
                <a:spcPts val="480"/>
              </a:spcBef>
              <a:spcAft>
                <a:spcPts val="0"/>
              </a:spcAft>
              <a:buClr>
                <a:srgbClr val="102E54"/>
              </a:buClr>
              <a:buSzPts val="2400"/>
              <a:buFont typeface="Noto Sans Symbols"/>
              <a:buNone/>
            </a:pPr>
            <a:endParaRPr sz="24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343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720648" y="240503"/>
            <a:ext cx="10058400" cy="570225"/>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200" b="0" i="0" u="none" strike="noStrike" cap="none">
                <a:solidFill>
                  <a:srgbClr val="05436A"/>
                </a:solidFill>
                <a:latin typeface="Calibri"/>
                <a:ea typeface="Calibri"/>
                <a:cs typeface="Calibri"/>
                <a:sym typeface="Calibri"/>
              </a:rPr>
              <a:t>HPCG VMs and container performance</a:t>
            </a:r>
            <a:endParaRPr sz="3200" b="0" i="0" u="none" strike="noStrike" cap="none">
              <a:solidFill>
                <a:srgbClr val="05436A"/>
              </a:solidFill>
              <a:latin typeface="Calibri"/>
              <a:ea typeface="Calibri"/>
              <a:cs typeface="Calibri"/>
              <a:sym typeface="Calibri"/>
            </a:endParaRPr>
          </a:p>
        </p:txBody>
      </p:sp>
      <p:sp>
        <p:nvSpPr>
          <p:cNvPr id="249" name="Shape 249"/>
          <p:cNvSpPr txBox="1">
            <a:spLocks noGrp="1"/>
          </p:cNvSpPr>
          <p:nvPr>
            <p:ph type="body" idx="1"/>
          </p:nvPr>
        </p:nvSpPr>
        <p:spPr>
          <a:xfrm>
            <a:off x="0" y="1070788"/>
            <a:ext cx="5307496" cy="5270144"/>
          </a:xfrm>
          <a:prstGeom prst="rect">
            <a:avLst/>
          </a:prstGeom>
          <a:noFill/>
          <a:ln>
            <a:noFill/>
          </a:ln>
        </p:spPr>
        <p:txBody>
          <a:bodyPr spcFirstLastPara="1" wrap="square" lIns="91425" tIns="45700" rIns="91425" bIns="45700" anchor="t" anchorCtr="0">
            <a:noAutofit/>
          </a:bodyPr>
          <a:lstStyle/>
          <a:p>
            <a:pPr marL="342462" marR="0" lvl="0" indent="-342462" algn="l" rtl="0">
              <a:spcBef>
                <a:spcPts val="0"/>
              </a:spcBef>
              <a:spcAft>
                <a:spcPts val="0"/>
              </a:spcAft>
              <a:buClr>
                <a:srgbClr val="102E54"/>
              </a:buClr>
              <a:buSzPts val="2400"/>
              <a:buFont typeface="Noto Sans Symbols"/>
              <a:buChar char="▪"/>
            </a:pPr>
            <a:r>
              <a:rPr lang="en-US" sz="2400" b="0" i="0" u="none" strike="noStrike" cap="none" dirty="0">
                <a:solidFill>
                  <a:schemeClr val="dk1"/>
                </a:solidFill>
                <a:latin typeface="Calibri"/>
                <a:ea typeface="Calibri"/>
                <a:cs typeface="Calibri"/>
                <a:sym typeface="Calibri"/>
              </a:rPr>
              <a:t>Modified Cray XC </a:t>
            </a:r>
            <a:r>
              <a:rPr lang="en-US" sz="2400" b="0" i="0" u="none" strike="noStrike" cap="none" dirty="0" smtClean="0">
                <a:solidFill>
                  <a:schemeClr val="dk1"/>
                </a:solidFill>
                <a:latin typeface="Calibri"/>
                <a:ea typeface="Calibri"/>
                <a:cs typeface="Calibri"/>
                <a:sym typeface="Calibri"/>
              </a:rPr>
              <a:t>testbed to </a:t>
            </a:r>
            <a:r>
              <a:rPr lang="en-US" sz="2400" b="0" i="0" u="none" strike="noStrike" cap="none" dirty="0">
                <a:solidFill>
                  <a:schemeClr val="dk1"/>
                </a:solidFill>
                <a:latin typeface="Calibri"/>
                <a:ea typeface="Calibri"/>
                <a:cs typeface="Calibri"/>
                <a:sym typeface="Calibri"/>
              </a:rPr>
              <a:t>run Singularity containers</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latin typeface="Calibri"/>
                <a:ea typeface="Calibri"/>
                <a:cs typeface="Calibri"/>
                <a:sym typeface="Calibri"/>
              </a:rPr>
              <a:t>Create </a:t>
            </a:r>
            <a:r>
              <a:rPr lang="en-US" sz="2400" b="0" i="0" u="none" strike="noStrike" cap="none" dirty="0">
                <a:solidFill>
                  <a:schemeClr val="dk1"/>
                </a:solidFill>
                <a:latin typeface="Courier New"/>
                <a:ea typeface="Courier New"/>
                <a:cs typeface="Courier New"/>
                <a:sym typeface="Courier New"/>
              </a:rPr>
              <a:t>/opt/cray </a:t>
            </a:r>
            <a:r>
              <a:rPr lang="en-US" sz="2400" b="0" i="0" u="none" strike="noStrike" cap="none" dirty="0">
                <a:solidFill>
                  <a:schemeClr val="dk1"/>
                </a:solidFill>
                <a:latin typeface="Calibri"/>
                <a:ea typeface="Calibri"/>
                <a:cs typeface="Calibri"/>
                <a:sym typeface="Calibri"/>
              </a:rPr>
              <a:t>and </a:t>
            </a:r>
            <a:r>
              <a:rPr lang="en-US" sz="2400" b="0" i="0" u="none" strike="noStrike" cap="none" dirty="0">
                <a:solidFill>
                  <a:schemeClr val="dk1"/>
                </a:solidFill>
                <a:latin typeface="Courier New"/>
                <a:ea typeface="Courier New"/>
                <a:cs typeface="Courier New"/>
                <a:sym typeface="Courier New"/>
              </a:rPr>
              <a:t>/</a:t>
            </a:r>
            <a:r>
              <a:rPr lang="en-US" sz="2400" b="0" i="0" u="none" strike="noStrike" cap="none" dirty="0" err="1">
                <a:solidFill>
                  <a:schemeClr val="dk1"/>
                </a:solidFill>
                <a:latin typeface="Courier New"/>
                <a:ea typeface="Courier New"/>
                <a:cs typeface="Courier New"/>
                <a:sym typeface="Courier New"/>
              </a:rPr>
              <a:t>var</a:t>
            </a:r>
            <a:r>
              <a:rPr lang="en-US" sz="2400" b="0" i="0" u="none" strike="noStrike" cap="none" dirty="0">
                <a:solidFill>
                  <a:schemeClr val="dk1"/>
                </a:solidFill>
                <a:latin typeface="Courier New"/>
                <a:ea typeface="Courier New"/>
                <a:cs typeface="Courier New"/>
                <a:sym typeface="Courier New"/>
              </a:rPr>
              <a:t>/opt/cray </a:t>
            </a:r>
            <a:r>
              <a:rPr lang="en-US" sz="2400" b="0" i="0" u="none" strike="noStrike" cap="none" dirty="0">
                <a:solidFill>
                  <a:schemeClr val="dk1"/>
                </a:solidFill>
                <a:latin typeface="Calibri"/>
                <a:ea typeface="Calibri"/>
                <a:cs typeface="Calibri"/>
                <a:sym typeface="Calibri"/>
              </a:rPr>
              <a:t>on all images</a:t>
            </a:r>
            <a:endParaRPr dirty="0"/>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latin typeface="Calibri"/>
                <a:ea typeface="Calibri"/>
                <a:cs typeface="Calibri"/>
                <a:sym typeface="Calibri"/>
              </a:rPr>
              <a:t>Link in Cray system software</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latin typeface="Calibri"/>
                <a:ea typeface="Calibri"/>
                <a:cs typeface="Calibri"/>
                <a:sym typeface="Calibri"/>
              </a:rPr>
              <a:t>XPMEM, </a:t>
            </a:r>
            <a:r>
              <a:rPr lang="en-US" sz="2000" b="0" i="0" u="none" strike="noStrike" cap="none" dirty="0" err="1">
                <a:solidFill>
                  <a:schemeClr val="dk1"/>
                </a:solidFill>
                <a:latin typeface="Calibri"/>
                <a:ea typeface="Calibri"/>
                <a:cs typeface="Calibri"/>
                <a:sym typeface="Calibri"/>
              </a:rPr>
              <a:t>CrayMPI</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uGNI</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etc</a:t>
            </a:r>
            <a:endParaRPr sz="2000" b="0" i="0" u="none" strike="noStrike" cap="none" dirty="0">
              <a:solidFill>
                <a:schemeClr val="dk1"/>
              </a:solidFill>
              <a:latin typeface="Calibri"/>
              <a:ea typeface="Calibri"/>
              <a:cs typeface="Calibri"/>
              <a:sym typeface="Calibri"/>
            </a:endParaRPr>
          </a:p>
          <a:p>
            <a:pPr marL="342462" marR="0" lvl="0" indent="-342462" algn="l" rtl="0">
              <a:spcBef>
                <a:spcPts val="480"/>
              </a:spcBef>
              <a:spcAft>
                <a:spcPts val="0"/>
              </a:spcAft>
              <a:buClr>
                <a:srgbClr val="102E54"/>
              </a:buClr>
              <a:buSzPts val="2400"/>
              <a:buFont typeface="Noto Sans Symbols"/>
              <a:buChar char="▪"/>
            </a:pPr>
            <a:r>
              <a:rPr lang="en-US" sz="2400" b="0" i="0" u="none" strike="noStrike" cap="none" dirty="0">
                <a:solidFill>
                  <a:schemeClr val="dk1"/>
                </a:solidFill>
                <a:latin typeface="Calibri"/>
                <a:ea typeface="Calibri"/>
                <a:cs typeface="Calibri"/>
                <a:sym typeface="Calibri"/>
              </a:rPr>
              <a:t>HPCG Benchmark in Container</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latin typeface="Calibri"/>
                <a:ea typeface="Calibri"/>
                <a:cs typeface="Calibri"/>
                <a:sym typeface="Calibri"/>
              </a:rPr>
              <a:t>Compare Singularity on Cray</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latin typeface="Calibri"/>
                <a:ea typeface="Calibri"/>
                <a:cs typeface="Calibri"/>
                <a:sym typeface="Calibri"/>
              </a:rPr>
              <a:t>Compare KVM on Cray</a:t>
            </a:r>
            <a:endParaRPr dirty="0"/>
          </a:p>
          <a:p>
            <a:pPr marL="741396" marR="0" lvl="1" indent="-284172" algn="l" rtl="0">
              <a:spcBef>
                <a:spcPts val="400"/>
              </a:spcBef>
              <a:spcAft>
                <a:spcPts val="0"/>
              </a:spcAft>
              <a:buClr>
                <a:srgbClr val="800000"/>
              </a:buClr>
              <a:buSzPts val="2000"/>
              <a:buFont typeface="Noto Sans Symbols"/>
              <a:buChar char="▪"/>
            </a:pPr>
            <a:r>
              <a:rPr lang="en-US" sz="2000" b="0" i="0" u="none" strike="noStrike" cap="none" dirty="0">
                <a:solidFill>
                  <a:schemeClr val="dk1"/>
                </a:solidFill>
                <a:latin typeface="Calibri"/>
                <a:ea typeface="Calibri"/>
                <a:cs typeface="Calibri"/>
                <a:sym typeface="Calibri"/>
              </a:rPr>
              <a:t>Compare Amazon EC2 </a:t>
            </a:r>
            <a:endParaRPr dirty="0"/>
          </a:p>
          <a:p>
            <a:pPr marL="342462" marR="0" lvl="0" indent="-190062" algn="l" rtl="0">
              <a:spcBef>
                <a:spcPts val="480"/>
              </a:spcBef>
              <a:spcAft>
                <a:spcPts val="0"/>
              </a:spcAft>
              <a:buClr>
                <a:srgbClr val="102E54"/>
              </a:buClr>
              <a:buSzPts val="2400"/>
              <a:buFont typeface="Noto Sans Symbols"/>
              <a:buNone/>
            </a:pPr>
            <a:endParaRPr sz="2400" b="0" i="0" u="none" strike="noStrike" cap="none" dirty="0">
              <a:solidFill>
                <a:schemeClr val="dk1"/>
              </a:solidFill>
              <a:latin typeface="Calibri"/>
              <a:ea typeface="Calibri"/>
              <a:cs typeface="Calibri"/>
              <a:sym typeface="Calibri"/>
            </a:endParaRPr>
          </a:p>
        </p:txBody>
      </p:sp>
      <p:pic>
        <p:nvPicPr>
          <p:cNvPr id="250" name="Shape 250"/>
          <p:cNvPicPr preferRelativeResize="0">
            <a:picLocks noGrp="1"/>
          </p:cNvPicPr>
          <p:nvPr>
            <p:ph type="body" idx="4294967295"/>
          </p:nvPr>
        </p:nvPicPr>
        <p:blipFill rotWithShape="1">
          <a:blip r:embed="rId3" cstate="email">
            <a:alphaModFix/>
            <a:extLst>
              <a:ext uri="{28A0092B-C50C-407E-A947-70E740481C1C}">
                <a14:useLocalDpi xmlns:a14="http://schemas.microsoft.com/office/drawing/2010/main"/>
              </a:ext>
            </a:extLst>
          </a:blip>
          <a:srcRect/>
          <a:stretch/>
        </p:blipFill>
        <p:spPr>
          <a:xfrm>
            <a:off x="5026440" y="927100"/>
            <a:ext cx="7099300" cy="5081588"/>
          </a:xfrm>
          <a:prstGeom prst="rect">
            <a:avLst/>
          </a:prstGeom>
          <a:noFill/>
          <a:ln>
            <a:noFill/>
          </a:ln>
        </p:spPr>
      </p:pic>
      <p:sp>
        <p:nvSpPr>
          <p:cNvPr id="251" name="Shape 251"/>
          <p:cNvSpPr txBox="1"/>
          <p:nvPr/>
        </p:nvSpPr>
        <p:spPr>
          <a:xfrm>
            <a:off x="82978" y="6340932"/>
            <a:ext cx="1219200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dirty="0">
              <a:solidFill>
                <a:srgbClr val="D8D8D8"/>
              </a:solidFill>
              <a:latin typeface="Calibri"/>
              <a:ea typeface="Calibri"/>
              <a:cs typeface="Calibri"/>
              <a:sym typeface="Calibri"/>
            </a:endParaRPr>
          </a:p>
        </p:txBody>
      </p:sp>
      <p:sp>
        <p:nvSpPr>
          <p:cNvPr id="6" name="Rounded Rectangle 5">
            <a:extLst>
              <a:ext uri="{FF2B5EF4-FFF2-40B4-BE49-F238E27FC236}">
                <a16:creationId xmlns:a16="http://schemas.microsoft.com/office/drawing/2014/main" xmlns="" id="{A9B45A4A-45B8-7F4B-95F4-C044C4C90650}"/>
              </a:ext>
            </a:extLst>
          </p:cNvPr>
          <p:cNvSpPr/>
          <p:nvPr/>
        </p:nvSpPr>
        <p:spPr>
          <a:xfrm>
            <a:off x="339234" y="6340932"/>
            <a:ext cx="11407515" cy="3747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r>
              <a:rPr lang="en-US" sz="1400" dirty="0" smtClean="0">
                <a:solidFill>
                  <a:srgbClr val="D8D8D8"/>
                </a:solidFill>
                <a:latin typeface="Calibri"/>
                <a:ea typeface="Calibri"/>
                <a:cs typeface="Calibri"/>
                <a:sym typeface="Calibri"/>
              </a:rPr>
              <a:t>Younge et. al, </a:t>
            </a:r>
            <a:r>
              <a:rPr lang="en-US" sz="1400" i="1" dirty="0" smtClean="0">
                <a:solidFill>
                  <a:srgbClr val="D8D8D8"/>
                </a:solidFill>
                <a:latin typeface="Calibri"/>
                <a:ea typeface="Calibri"/>
                <a:cs typeface="Calibri"/>
                <a:sym typeface="Calibri"/>
              </a:rPr>
              <a:t>A Tale of Two Systems: Using Containers to Deploy HPC Applications on Supercomputers and Clouds</a:t>
            </a:r>
            <a:r>
              <a:rPr lang="en-US" sz="1400" dirty="0" smtClean="0">
                <a:solidFill>
                  <a:srgbClr val="D8D8D8"/>
                </a:solidFill>
                <a:latin typeface="Calibri"/>
                <a:ea typeface="Calibri"/>
                <a:cs typeface="Calibri"/>
                <a:sym typeface="Calibri"/>
              </a:rPr>
              <a:t>, IEEE </a:t>
            </a:r>
            <a:r>
              <a:rPr lang="en-US" sz="1400" dirty="0" err="1" smtClean="0">
                <a:solidFill>
                  <a:srgbClr val="D8D8D8"/>
                </a:solidFill>
                <a:latin typeface="Calibri"/>
                <a:ea typeface="Calibri"/>
                <a:cs typeface="Calibri"/>
                <a:sym typeface="Calibri"/>
              </a:rPr>
              <a:t>CloudCom</a:t>
            </a:r>
            <a:r>
              <a:rPr lang="en-US" sz="1400" dirty="0" smtClean="0">
                <a:solidFill>
                  <a:srgbClr val="D8D8D8"/>
                </a:solidFill>
                <a:latin typeface="Calibri"/>
                <a:ea typeface="Calibri"/>
                <a:cs typeface="Calibri"/>
                <a:sym typeface="Calibri"/>
              </a:rPr>
              <a:t> 2017  </a:t>
            </a:r>
            <a:endParaRPr lang="en-US" sz="1400" dirty="0">
              <a:solidFill>
                <a:srgbClr val="D8D8D8"/>
              </a:solidFill>
              <a:latin typeface="Calibri"/>
              <a:ea typeface="Calibri"/>
              <a:cs typeface="Calibri"/>
              <a:sym typeface="Calibri"/>
            </a:endParaRPr>
          </a:p>
        </p:txBody>
      </p:sp>
    </p:spTree>
    <p:extLst>
      <p:ext uri="{BB962C8B-B14F-4D97-AF65-F5344CB8AC3E}">
        <p14:creationId xmlns:p14="http://schemas.microsoft.com/office/powerpoint/2010/main" val="197690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andia Theme 1">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2018 PPT template_16x9 Format_ajyastra2" id="{1643A4F6-8206-BD4E-A237-C0B4AA4DAFAF}" vid="{F09CF0E0-4CD9-FB4B-9DEA-9BFF8065D0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 PPT template_16x9 Format_ajyastra2</Template>
  <TotalTime>4061</TotalTime>
  <Words>2931</Words>
  <Application>Microsoft Macintosh PowerPoint</Application>
  <PresentationFormat>Widescreen</PresentationFormat>
  <Paragraphs>469</Paragraphs>
  <Slides>38</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Arial</vt:lpstr>
      <vt:lpstr>Arial Hebrew</vt:lpstr>
      <vt:lpstr>Calibri</vt:lpstr>
      <vt:lpstr>Century Gothic</vt:lpstr>
      <vt:lpstr>Courier</vt:lpstr>
      <vt:lpstr>Courier New</vt:lpstr>
      <vt:lpstr>Garamond</vt:lpstr>
      <vt:lpstr>Gill Sans MT</vt:lpstr>
      <vt:lpstr>Helvetica</vt:lpstr>
      <vt:lpstr>Mangal</vt:lpstr>
      <vt:lpstr>Noto Sans Symbols</vt:lpstr>
      <vt:lpstr>Trebuchet MS</vt:lpstr>
      <vt:lpstr>Wingdings</vt:lpstr>
      <vt:lpstr>Sandia Theme 1</vt:lpstr>
      <vt:lpstr>Containers in HPC and Beyond</vt:lpstr>
      <vt:lpstr>Outline</vt:lpstr>
      <vt:lpstr>Initial Container Vision</vt:lpstr>
      <vt:lpstr>Containers in HPC</vt:lpstr>
      <vt:lpstr>Container DevOps</vt:lpstr>
      <vt:lpstr>Singularity Containers</vt:lpstr>
      <vt:lpstr>Singularity on a Cray (in 17’)</vt:lpstr>
      <vt:lpstr>Tale of Two Systems</vt:lpstr>
      <vt:lpstr>HPCG VMs and container performance</vt:lpstr>
      <vt:lpstr>Container MPI Performance</vt:lpstr>
      <vt:lpstr>From Testbeds to Production</vt:lpstr>
      <vt:lpstr>From Testbeds to Production</vt:lpstr>
      <vt:lpstr>System Description</vt:lpstr>
      <vt:lpstr>Problem Description</vt:lpstr>
      <vt:lpstr>Performance Testing Description</vt:lpstr>
      <vt:lpstr>Build &amp; Environment Description</vt:lpstr>
      <vt:lpstr>PowerPoint Presentation</vt:lpstr>
      <vt:lpstr>PowerPoint Presentation</vt:lpstr>
      <vt:lpstr>Nalu Container Analysis</vt:lpstr>
      <vt:lpstr>PowerPoint Presentation</vt:lpstr>
      <vt:lpstr>Containers on Secure Networks</vt:lpstr>
      <vt:lpstr>Towards the DOE  ECP Supercontainer Project</vt:lpstr>
      <vt:lpstr>Containers at Exascale</vt:lpstr>
      <vt:lpstr>ECP Supercontainers Project</vt:lpstr>
      <vt:lpstr>Moving Forward</vt:lpstr>
      <vt:lpstr>Conclusion</vt:lpstr>
      <vt:lpstr>Thanks! ajyoung@sandia.gov</vt:lpstr>
      <vt:lpstr>Backup Slides</vt:lpstr>
      <vt:lpstr>Advanced</vt:lpstr>
      <vt:lpstr>Acceptance Plan – Maturing the Stack</vt:lpstr>
      <vt:lpstr>Vanguard-Astra Compute Node Building Block</vt:lpstr>
      <vt:lpstr>Astra – the First Petscale Arm based Supercomputer</vt:lpstr>
      <vt:lpstr>Sandia has a history with Arm - NNSA/ASC testbeds</vt:lpstr>
      <vt:lpstr>Advanced Trilab Software Environment (ATSE)</vt:lpstr>
      <vt:lpstr>Supercontainer Collaboration</vt:lpstr>
      <vt:lpstr>Scalable R&amp;D Activities</vt:lpstr>
      <vt:lpstr>Future Integration</vt:lpstr>
      <vt:lpstr>Training Education &amp; Support</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Containerizing Testbeds for HPC Applications to Exascale Supercontainers</dc:title>
  <dc:creator>Younge, Andrew</dc:creator>
  <cp:lastModifiedBy>Younge, Andrew</cp:lastModifiedBy>
  <cp:revision>119</cp:revision>
  <dcterms:created xsi:type="dcterms:W3CDTF">2019-03-11T16:31:50Z</dcterms:created>
  <dcterms:modified xsi:type="dcterms:W3CDTF">2019-04-10T19:04:24Z</dcterms:modified>
</cp:coreProperties>
</file>